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80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475DA0-D522-4957-9BD0-85E6F5F9BDD4}"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75DA0-D522-4957-9BD0-85E6F5F9BDD4}"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75DA0-D522-4957-9BD0-85E6F5F9BDD4}"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75DA0-D522-4957-9BD0-85E6F5F9BDD4}"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75DA0-D522-4957-9BD0-85E6F5F9BDD4}"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75DA0-D522-4957-9BD0-85E6F5F9BDD4}"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75DA0-D522-4957-9BD0-85E6F5F9BDD4}" type="datetimeFigureOut">
              <a:rPr lang="en-US" smtClean="0"/>
              <a:pPr/>
              <a:t>3/10/2012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75DA0-D522-4957-9BD0-85E6F5F9BDD4}" type="datetimeFigureOut">
              <a:rPr lang="en-US" smtClean="0"/>
              <a:pPr/>
              <a:t>3/10/2012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75DA0-D522-4957-9BD0-85E6F5F9BDD4}" type="datetimeFigureOut">
              <a:rPr lang="en-US" smtClean="0"/>
              <a:pPr/>
              <a:t>3/10/2012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75DA0-D522-4957-9BD0-85E6F5F9BDD4}"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75DA0-D522-4957-9BD0-85E6F5F9BDD4}"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C1750-232B-463C-AA84-3ED98E9C996E}" type="slidenum">
              <a:rPr lang="en-US" smtClean="0"/>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75DA0-D522-4957-9BD0-85E6F5F9BDD4}" type="datetimeFigureOut">
              <a:rPr lang="en-US" smtClean="0"/>
              <a:pPr/>
              <a:t>3/10/2012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C1750-232B-463C-AA84-3ED98E9C99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09600" y="965537"/>
            <a:ext cx="7924800" cy="1015663"/>
          </a:xfrm>
          <a:prstGeom prst="rect">
            <a:avLst/>
          </a:prstGeom>
          <a:noFill/>
        </p:spPr>
        <p:txBody>
          <a:bodyPr wrap="square" rtlCol="0">
            <a:spAutoFit/>
          </a:bodyPr>
          <a:lstStyle/>
          <a:p>
            <a:pPr algn="ctr"/>
            <a:r>
              <a:rPr lang="en-US" sz="6000" b="1" dirty="0" smtClean="0">
                <a:solidFill>
                  <a:srgbClr val="008000"/>
                </a:solidFill>
                <a:effectLst>
                  <a:outerShdw blurRad="38100" dist="38100" dir="2700000" algn="tl">
                    <a:srgbClr val="000000">
                      <a:alpha val="43137"/>
                    </a:srgbClr>
                  </a:outerShdw>
                </a:effectLst>
                <a:latin typeface="Souvenir Lt BT" pitchFamily="18" charset="0"/>
              </a:rPr>
              <a:t>Adopt A High Way</a:t>
            </a:r>
            <a:endParaRPr lang="en-US" sz="6000" b="1" dirty="0">
              <a:solidFill>
                <a:srgbClr val="008000"/>
              </a:solidFill>
              <a:effectLst>
                <a:outerShdw blurRad="38100" dist="38100" dir="2700000" algn="tl">
                  <a:srgbClr val="000000">
                    <a:alpha val="43137"/>
                  </a:srgbClr>
                </a:outerShdw>
              </a:effectLst>
              <a:latin typeface="Souvenir Lt BT" pitchFamily="18" charset="0"/>
            </a:endParaRPr>
          </a:p>
        </p:txBody>
      </p:sp>
      <p:sp>
        <p:nvSpPr>
          <p:cNvPr id="10" name="TextBox 9"/>
          <p:cNvSpPr txBox="1"/>
          <p:nvPr/>
        </p:nvSpPr>
        <p:spPr>
          <a:xfrm>
            <a:off x="2781300" y="2514600"/>
            <a:ext cx="3581400" cy="1077218"/>
          </a:xfrm>
          <a:prstGeom prst="rect">
            <a:avLst/>
          </a:prstGeom>
          <a:noFill/>
        </p:spPr>
        <p:txBody>
          <a:bodyPr wrap="square" rtlCol="0">
            <a:spAutoFit/>
          </a:bodyPr>
          <a:lstStyle/>
          <a:p>
            <a:pPr algn="ctr"/>
            <a:r>
              <a:rPr lang="en-US" sz="3200" b="1" dirty="0" smtClean="0">
                <a:solidFill>
                  <a:srgbClr val="663300"/>
                </a:solidFill>
                <a:effectLst>
                  <a:outerShdw blurRad="38100" dist="38100" dir="2700000" algn="tl">
                    <a:srgbClr val="000000">
                      <a:alpha val="43137"/>
                    </a:srgbClr>
                  </a:outerShdw>
                </a:effectLst>
                <a:latin typeface="Souvenir Lt BT" pitchFamily="18" charset="0"/>
              </a:rPr>
              <a:t>Isaiah 35:8</a:t>
            </a:r>
          </a:p>
          <a:p>
            <a:pPr algn="ctr"/>
            <a:r>
              <a:rPr lang="en-US" sz="3200" b="1" dirty="0" smtClean="0">
                <a:solidFill>
                  <a:srgbClr val="663300"/>
                </a:solidFill>
                <a:effectLst>
                  <a:outerShdw blurRad="38100" dist="38100" dir="2700000" algn="tl">
                    <a:srgbClr val="000000">
                      <a:alpha val="43137"/>
                    </a:srgbClr>
                  </a:outerShdw>
                </a:effectLst>
                <a:latin typeface="Souvenir Lt BT" pitchFamily="18" charset="0"/>
              </a:rPr>
              <a:t>Jeremiah 31:21</a:t>
            </a:r>
            <a:endParaRPr lang="en-US" sz="3200" b="1" dirty="0">
              <a:solidFill>
                <a:srgbClr val="663300"/>
              </a:solidFill>
              <a:effectLst>
                <a:outerShdw blurRad="38100" dist="38100" dir="2700000" algn="tl">
                  <a:srgbClr val="000000">
                    <a:alpha val="43137"/>
                  </a:srgbClr>
                </a:outerShdw>
              </a:effectLst>
              <a:latin typeface="Souvenir Lt BT" pitchFamily="18" charset="0"/>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effectLst>
                  <a:outerShdw blurRad="38100" dist="38100" dir="2700000" algn="tl">
                    <a:srgbClr val="000000">
                      <a:alpha val="43137"/>
                    </a:srgbClr>
                  </a:outerShdw>
                </a:effectLst>
                <a:latin typeface="Souvenir Lt BT" pitchFamily="18" charset="0"/>
              </a:rPr>
              <a:t>Christianity Is A High Way</a:t>
            </a:r>
            <a:endParaRPr lang="en-US" b="1" dirty="0">
              <a:effectLst>
                <a:outerShdw blurRad="38100" dist="38100" dir="2700000" algn="tl">
                  <a:srgbClr val="000000">
                    <a:alpha val="43137"/>
                  </a:srgbClr>
                </a:outerShdw>
              </a:effectLst>
              <a:latin typeface="Souvenir Lt BT" pitchFamily="18" charset="0"/>
            </a:endParaRPr>
          </a:p>
        </p:txBody>
      </p:sp>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609600" y="1600200"/>
            <a:ext cx="79248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600" y="1905000"/>
            <a:ext cx="7924800" cy="3970318"/>
          </a:xfrm>
          <a:prstGeom prst="rect">
            <a:avLst/>
          </a:prstGeom>
          <a:noFill/>
        </p:spPr>
        <p:txBody>
          <a:bodyPr wrap="square" rtlCol="0">
            <a:spAutoFit/>
          </a:bodyPr>
          <a:lstStyle/>
          <a:p>
            <a:r>
              <a:rPr lang="en-US" sz="2800" b="1" dirty="0" smtClean="0">
                <a:latin typeface="Arial" pitchFamily="34" charset="0"/>
                <a:cs typeface="Arial" pitchFamily="34" charset="0"/>
              </a:rPr>
              <a:t>John 14:6 </a:t>
            </a:r>
            <a:r>
              <a:rPr lang="en-US" sz="2800" dirty="0" smtClean="0">
                <a:latin typeface="Arial" pitchFamily="34" charset="0"/>
                <a:cs typeface="Arial" pitchFamily="34" charset="0"/>
              </a:rPr>
              <a:t>Jesus said to him, “I am </a:t>
            </a:r>
            <a:r>
              <a:rPr lang="en-US" sz="2800" b="1" dirty="0" smtClean="0">
                <a:effectLst>
                  <a:outerShdw blurRad="38100" dist="38100" dir="2700000" algn="tl">
                    <a:srgbClr val="000000">
                      <a:alpha val="43137"/>
                    </a:srgbClr>
                  </a:outerShdw>
                </a:effectLst>
                <a:latin typeface="Arial" pitchFamily="34" charset="0"/>
                <a:cs typeface="Arial" pitchFamily="34" charset="0"/>
              </a:rPr>
              <a:t>the way</a:t>
            </a:r>
            <a:r>
              <a:rPr lang="en-US" sz="2800" dirty="0" smtClean="0">
                <a:latin typeface="Arial" pitchFamily="34" charset="0"/>
                <a:cs typeface="Arial" pitchFamily="34" charset="0"/>
              </a:rPr>
              <a:t>, the truth, and the life. No one comes to the Father except through Me.” </a:t>
            </a:r>
          </a:p>
          <a:p>
            <a:endParaRPr lang="en-US" sz="2800" dirty="0" smtClean="0">
              <a:latin typeface="Arial" pitchFamily="34" charset="0"/>
              <a:cs typeface="Arial" pitchFamily="34" charset="0"/>
            </a:endParaRPr>
          </a:p>
          <a:p>
            <a:r>
              <a:rPr lang="en-US" sz="2800" b="1" dirty="0" smtClean="0">
                <a:latin typeface="Arial" pitchFamily="34" charset="0"/>
                <a:cs typeface="Arial" pitchFamily="34" charset="0"/>
              </a:rPr>
              <a:t>Acts 9:2 </a:t>
            </a:r>
            <a:r>
              <a:rPr lang="en-US" sz="2800" dirty="0" smtClean="0">
                <a:latin typeface="Arial" pitchFamily="34" charset="0"/>
                <a:cs typeface="Arial" pitchFamily="34" charset="0"/>
              </a:rPr>
              <a:t>and asked letters from him to the synagogues of Damascus, so that if he found any who were of </a:t>
            </a:r>
            <a:r>
              <a:rPr lang="en-US" sz="2800" b="1" dirty="0" smtClean="0">
                <a:effectLst>
                  <a:outerShdw blurRad="38100" dist="38100" dir="2700000" algn="tl">
                    <a:srgbClr val="000000">
                      <a:alpha val="43137"/>
                    </a:srgbClr>
                  </a:outerShdw>
                </a:effectLst>
                <a:latin typeface="Arial" pitchFamily="34" charset="0"/>
                <a:cs typeface="Arial" pitchFamily="34" charset="0"/>
              </a:rPr>
              <a:t>the Way</a:t>
            </a:r>
            <a:r>
              <a:rPr lang="en-US" sz="2800" dirty="0" smtClean="0">
                <a:latin typeface="Arial" pitchFamily="34" charset="0"/>
                <a:cs typeface="Arial" pitchFamily="34" charset="0"/>
              </a:rPr>
              <a:t>, whether men or women, he might bring them bound to Jerusalem.</a:t>
            </a:r>
            <a:endParaRPr lang="en-US" sz="2800" dirty="0">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p:cTn id="13"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effectLst>
                  <a:outerShdw blurRad="38100" dist="38100" dir="2700000" algn="tl">
                    <a:srgbClr val="000000">
                      <a:alpha val="43137"/>
                    </a:srgbClr>
                  </a:outerShdw>
                </a:effectLst>
                <a:latin typeface="Souvenir Lt BT" pitchFamily="18" charset="0"/>
              </a:rPr>
              <a:t>Christianity Is A High Way</a:t>
            </a:r>
            <a:endParaRPr lang="en-US" b="1" dirty="0">
              <a:effectLst>
                <a:outerShdw blurRad="38100" dist="38100" dir="2700000" algn="tl">
                  <a:srgbClr val="000000">
                    <a:alpha val="43137"/>
                  </a:srgbClr>
                </a:outerShdw>
              </a:effectLst>
              <a:latin typeface="Souvenir Lt BT" pitchFamily="18" charset="0"/>
            </a:endParaRPr>
          </a:p>
        </p:txBody>
      </p:sp>
      <p:sp>
        <p:nvSpPr>
          <p:cNvPr id="3" name="Content Placeholder 2"/>
          <p:cNvSpPr>
            <a:spLocks noGrp="1"/>
          </p:cNvSpPr>
          <p:nvPr>
            <p:ph idx="1"/>
          </p:nvPr>
        </p:nvSpPr>
        <p:spPr>
          <a:xfrm>
            <a:off x="457200" y="1828800"/>
            <a:ext cx="8229600" cy="4297363"/>
          </a:xfrm>
        </p:spPr>
        <p:txBody>
          <a:bodyPr>
            <a:normAutofit/>
          </a:bodyPr>
          <a:lstStyle/>
          <a:p>
            <a:r>
              <a:rPr lang="en-US" b="1" dirty="0" smtClean="0">
                <a:solidFill>
                  <a:srgbClr val="003300"/>
                </a:solidFill>
                <a:effectLst>
                  <a:outerShdw blurRad="38100" dist="38100" dir="2700000" algn="tl">
                    <a:srgbClr val="000000">
                      <a:alpha val="43137"/>
                    </a:srgbClr>
                  </a:outerShdw>
                </a:effectLst>
                <a:latin typeface="Souvenir Lt BT" pitchFamily="18" charset="0"/>
              </a:rPr>
              <a:t>“High” Way of Life</a:t>
            </a:r>
          </a:p>
          <a:p>
            <a:pPr lvl="1"/>
            <a:r>
              <a:rPr lang="en-US" sz="3000" dirty="0" smtClean="0">
                <a:latin typeface="Souvenir Lt BT" pitchFamily="18" charset="0"/>
              </a:rPr>
              <a:t>Philippians 3:14</a:t>
            </a:r>
          </a:p>
          <a:p>
            <a:pPr lvl="1"/>
            <a:r>
              <a:rPr lang="en-US" sz="3000" dirty="0" smtClean="0">
                <a:latin typeface="Souvenir Lt BT" pitchFamily="18" charset="0"/>
              </a:rPr>
              <a:t>Ephesians 2:6</a:t>
            </a:r>
          </a:p>
          <a:p>
            <a:pPr lvl="1"/>
            <a:r>
              <a:rPr lang="en-US" sz="3000" dirty="0" smtClean="0">
                <a:latin typeface="Souvenir Lt BT" pitchFamily="18" charset="0"/>
              </a:rPr>
              <a:t>Romans 6:3-4</a:t>
            </a:r>
          </a:p>
          <a:p>
            <a:pPr lvl="1"/>
            <a:r>
              <a:rPr lang="en-US" sz="3000" dirty="0" smtClean="0">
                <a:latin typeface="Souvenir Lt BT" pitchFamily="18" charset="0"/>
              </a:rPr>
              <a:t>Colossians 2:12</a:t>
            </a:r>
          </a:p>
          <a:p>
            <a:r>
              <a:rPr lang="en-US" b="1" dirty="0" smtClean="0">
                <a:solidFill>
                  <a:srgbClr val="003300"/>
                </a:solidFill>
                <a:effectLst>
                  <a:outerShdw blurRad="38100" dist="38100" dir="2700000" algn="tl">
                    <a:srgbClr val="000000">
                      <a:alpha val="43137"/>
                    </a:srgbClr>
                  </a:outerShdw>
                </a:effectLst>
                <a:latin typeface="Souvenir Lt BT" pitchFamily="18" charset="0"/>
              </a:rPr>
              <a:t>Lord’s People Are Surrounded by Filth</a:t>
            </a:r>
          </a:p>
          <a:p>
            <a:pPr lvl="1"/>
            <a:r>
              <a:rPr lang="en-US" sz="3000" dirty="0" smtClean="0">
                <a:latin typeface="Souvenir Lt BT" pitchFamily="18" charset="0"/>
              </a:rPr>
              <a:t>2 Peter 2:20-22</a:t>
            </a:r>
            <a:endParaRPr lang="en-US" sz="3000" dirty="0">
              <a:latin typeface="Souvenir Lt BT" pitchFamily="18" charset="0"/>
            </a:endParaRPr>
          </a:p>
        </p:txBody>
      </p:sp>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609600" y="1600200"/>
            <a:ext cx="79248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b="1" dirty="0" smtClean="0">
                <a:effectLst>
                  <a:outerShdw blurRad="38100" dist="38100" dir="2700000" algn="tl">
                    <a:srgbClr val="000000">
                      <a:alpha val="43137"/>
                    </a:srgbClr>
                  </a:outerShdw>
                </a:effectLst>
                <a:latin typeface="Souvenir Lt BT" pitchFamily="18" charset="0"/>
              </a:rPr>
              <a:t>A Way Free From Pollution</a:t>
            </a:r>
            <a:endParaRPr lang="en-US" b="1" dirty="0">
              <a:effectLst>
                <a:outerShdw blurRad="38100" dist="38100" dir="2700000" algn="tl">
                  <a:srgbClr val="000000">
                    <a:alpha val="43137"/>
                  </a:srgbClr>
                </a:outerShdw>
              </a:effectLst>
              <a:latin typeface="Souvenir Lt BT" pitchFamily="18" charset="0"/>
            </a:endParaRPr>
          </a:p>
        </p:txBody>
      </p:sp>
      <p:sp>
        <p:nvSpPr>
          <p:cNvPr id="3" name="Content Placeholder 2"/>
          <p:cNvSpPr>
            <a:spLocks noGrp="1"/>
          </p:cNvSpPr>
          <p:nvPr>
            <p:ph idx="1"/>
          </p:nvPr>
        </p:nvSpPr>
        <p:spPr>
          <a:xfrm>
            <a:off x="457200" y="1828800"/>
            <a:ext cx="8229600" cy="4572000"/>
          </a:xfrm>
        </p:spPr>
        <p:txBody>
          <a:bodyPr>
            <a:normAutofit fontScale="92500" lnSpcReduction="10000"/>
          </a:bodyPr>
          <a:lstStyle/>
          <a:p>
            <a:r>
              <a:rPr lang="en-US" b="1" dirty="0" smtClean="0">
                <a:solidFill>
                  <a:srgbClr val="003300"/>
                </a:solidFill>
                <a:effectLst>
                  <a:outerShdw blurRad="38100" dist="38100" dir="2700000" algn="tl">
                    <a:srgbClr val="000000">
                      <a:alpha val="43137"/>
                    </a:srgbClr>
                  </a:outerShdw>
                </a:effectLst>
                <a:latin typeface="Souvenir Lt BT" pitchFamily="18" charset="0"/>
              </a:rPr>
              <a:t>A “new and living” way</a:t>
            </a:r>
          </a:p>
          <a:p>
            <a:pPr lvl="1"/>
            <a:r>
              <a:rPr lang="en-US" sz="3000" dirty="0" smtClean="0">
                <a:latin typeface="Souvenir Lt BT" pitchFamily="18" charset="0"/>
              </a:rPr>
              <a:t>Hebrews 10:20</a:t>
            </a:r>
          </a:p>
          <a:p>
            <a:r>
              <a:rPr lang="en-US" b="1" dirty="0" smtClean="0">
                <a:solidFill>
                  <a:srgbClr val="003300"/>
                </a:solidFill>
                <a:effectLst>
                  <a:outerShdw blurRad="38100" dist="38100" dir="2700000" algn="tl">
                    <a:srgbClr val="000000">
                      <a:alpha val="43137"/>
                    </a:srgbClr>
                  </a:outerShdw>
                </a:effectLst>
                <a:latin typeface="Souvenir Lt BT" pitchFamily="18" charset="0"/>
              </a:rPr>
              <a:t>Church must be kept clean</a:t>
            </a:r>
          </a:p>
          <a:p>
            <a:pPr lvl="1"/>
            <a:r>
              <a:rPr lang="en-US" sz="3000" dirty="0" smtClean="0">
                <a:latin typeface="Souvenir Lt BT" pitchFamily="18" charset="0"/>
              </a:rPr>
              <a:t>1 Corinthians 5:6-7</a:t>
            </a:r>
          </a:p>
          <a:p>
            <a:pPr lvl="1"/>
            <a:r>
              <a:rPr lang="en-US" sz="3000" dirty="0" smtClean="0">
                <a:latin typeface="Souvenir Lt BT" pitchFamily="18" charset="0"/>
              </a:rPr>
              <a:t>2 Corinthians 6:14-17</a:t>
            </a:r>
          </a:p>
          <a:p>
            <a:pPr lvl="1"/>
            <a:r>
              <a:rPr lang="en-US" sz="3000" dirty="0" smtClean="0">
                <a:latin typeface="Souvenir Lt BT" pitchFamily="18" charset="0"/>
              </a:rPr>
              <a:t>John 15:3</a:t>
            </a:r>
          </a:p>
          <a:p>
            <a:pPr lvl="1"/>
            <a:r>
              <a:rPr lang="en-US" sz="3000" dirty="0" smtClean="0">
                <a:latin typeface="Souvenir Lt BT" pitchFamily="18" charset="0"/>
              </a:rPr>
              <a:t>1 John 1:7</a:t>
            </a:r>
          </a:p>
          <a:p>
            <a:r>
              <a:rPr lang="en-US" b="1" dirty="0" smtClean="0">
                <a:solidFill>
                  <a:srgbClr val="003300"/>
                </a:solidFill>
                <a:effectLst>
                  <a:outerShdw blurRad="38100" dist="38100" dir="2700000" algn="tl">
                    <a:srgbClr val="000000">
                      <a:alpha val="43137"/>
                    </a:srgbClr>
                  </a:outerShdw>
                </a:effectLst>
                <a:latin typeface="Souvenir Lt BT" pitchFamily="18" charset="0"/>
              </a:rPr>
              <a:t>Each Christians must remain clean</a:t>
            </a:r>
          </a:p>
          <a:p>
            <a:pPr lvl="1"/>
            <a:r>
              <a:rPr lang="en-US" sz="3000" dirty="0" smtClean="0">
                <a:latin typeface="Souvenir Lt BT" pitchFamily="18" charset="0"/>
              </a:rPr>
              <a:t>James 1:27</a:t>
            </a:r>
            <a:endParaRPr lang="en-US" sz="3000" dirty="0">
              <a:latin typeface="Souvenir Lt BT" pitchFamily="18" charset="0"/>
            </a:endParaRPr>
          </a:p>
        </p:txBody>
      </p:sp>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609600" y="1600200"/>
            <a:ext cx="79248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par>
                          <p:cTn id="27" fill="hold">
                            <p:stCondLst>
                              <p:cond delay="1500"/>
                            </p:stCondLst>
                            <p:childTnLst>
                              <p:par>
                                <p:cTn id="28" presetID="9"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par>
                          <p:cTn id="31" fill="hold">
                            <p:stCondLst>
                              <p:cond delay="2000"/>
                            </p:stCondLst>
                            <p:childTnLst>
                              <p:par>
                                <p:cTn id="32" presetID="9"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dissolv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r>
              <a:rPr lang="en-US" b="1" dirty="0" smtClean="0">
                <a:effectLst>
                  <a:outerShdw blurRad="38100" dist="38100" dir="2700000" algn="tl">
                    <a:srgbClr val="000000">
                      <a:alpha val="43137"/>
                    </a:srgbClr>
                  </a:outerShdw>
                </a:effectLst>
                <a:latin typeface="Souvenir Lt BT" pitchFamily="18" charset="0"/>
              </a:rPr>
              <a:t>Christians – Adopt the</a:t>
            </a:r>
            <a:br>
              <a:rPr lang="en-US" b="1" dirty="0" smtClean="0">
                <a:effectLst>
                  <a:outerShdw blurRad="38100" dist="38100" dir="2700000" algn="tl">
                    <a:srgbClr val="000000">
                      <a:alpha val="43137"/>
                    </a:srgbClr>
                  </a:outerShdw>
                </a:effectLst>
                <a:latin typeface="Souvenir Lt BT" pitchFamily="18" charset="0"/>
              </a:rPr>
            </a:br>
            <a:r>
              <a:rPr lang="en-US" b="1" dirty="0" smtClean="0">
                <a:effectLst>
                  <a:outerShdw blurRad="38100" dist="38100" dir="2700000" algn="tl">
                    <a:srgbClr val="000000">
                      <a:alpha val="43137"/>
                    </a:srgbClr>
                  </a:outerShdw>
                </a:effectLst>
                <a:latin typeface="Souvenir Lt BT" pitchFamily="18" charset="0"/>
              </a:rPr>
              <a:t>“High” Way of Life</a:t>
            </a:r>
            <a:endParaRPr lang="en-US" b="1" dirty="0">
              <a:effectLst>
                <a:outerShdw blurRad="38100" dist="38100" dir="2700000" algn="tl">
                  <a:srgbClr val="000000">
                    <a:alpha val="43137"/>
                  </a:srgbClr>
                </a:outerShdw>
              </a:effectLst>
              <a:latin typeface="Souvenir Lt BT" pitchFamily="18" charset="0"/>
            </a:endParaRPr>
          </a:p>
        </p:txBody>
      </p:sp>
      <p:sp>
        <p:nvSpPr>
          <p:cNvPr id="3" name="Content Placeholder 2"/>
          <p:cNvSpPr>
            <a:spLocks noGrp="1"/>
          </p:cNvSpPr>
          <p:nvPr>
            <p:ph idx="1"/>
          </p:nvPr>
        </p:nvSpPr>
        <p:spPr>
          <a:xfrm>
            <a:off x="457200" y="1981200"/>
            <a:ext cx="8229600" cy="4419600"/>
          </a:xfrm>
        </p:spPr>
        <p:txBody>
          <a:bodyPr>
            <a:normAutofit/>
          </a:bodyPr>
          <a:lstStyle/>
          <a:p>
            <a:r>
              <a:rPr lang="en-US" sz="3400" dirty="0" smtClean="0">
                <a:latin typeface="Souvenir Lt BT" pitchFamily="18" charset="0"/>
              </a:rPr>
              <a:t>Say </a:t>
            </a:r>
            <a:r>
              <a:rPr lang="en-US" sz="3400" b="1" dirty="0" smtClean="0">
                <a:latin typeface="Souvenir Lt BT" pitchFamily="18" charset="0"/>
              </a:rPr>
              <a:t>NO</a:t>
            </a:r>
            <a:r>
              <a:rPr lang="en-US" sz="3400" dirty="0" smtClean="0">
                <a:latin typeface="Souvenir Lt BT" pitchFamily="18" charset="0"/>
              </a:rPr>
              <a:t> to:</a:t>
            </a:r>
          </a:p>
          <a:p>
            <a:pPr lvl="1"/>
            <a:r>
              <a:rPr lang="en-US" sz="3200" b="1" dirty="0" smtClean="0">
                <a:latin typeface="Souvenir Lt BT" pitchFamily="18" charset="0"/>
              </a:rPr>
              <a:t>Filthy minds</a:t>
            </a:r>
          </a:p>
          <a:p>
            <a:pPr lvl="2"/>
            <a:r>
              <a:rPr lang="en-US" sz="3000" dirty="0" smtClean="0">
                <a:latin typeface="Souvenir Lt BT" pitchFamily="18" charset="0"/>
              </a:rPr>
              <a:t>Philippians 4:8-9</a:t>
            </a:r>
          </a:p>
          <a:p>
            <a:pPr lvl="1"/>
            <a:r>
              <a:rPr lang="en-US" sz="3200" b="1" dirty="0" smtClean="0">
                <a:latin typeface="Souvenir Lt BT" pitchFamily="18" charset="0"/>
              </a:rPr>
              <a:t>Filthy mouths</a:t>
            </a:r>
          </a:p>
          <a:p>
            <a:pPr lvl="2"/>
            <a:r>
              <a:rPr lang="en-US" sz="3000" dirty="0" smtClean="0">
                <a:latin typeface="Souvenir Lt BT" pitchFamily="18" charset="0"/>
              </a:rPr>
              <a:t>Ephesians 4:29</a:t>
            </a:r>
          </a:p>
          <a:p>
            <a:pPr lvl="1"/>
            <a:r>
              <a:rPr lang="en-US" sz="3200" b="1" dirty="0" smtClean="0">
                <a:latin typeface="Souvenir Lt BT" pitchFamily="18" charset="0"/>
              </a:rPr>
              <a:t>Filthy ways</a:t>
            </a:r>
          </a:p>
          <a:p>
            <a:pPr lvl="2"/>
            <a:r>
              <a:rPr lang="en-US" sz="3000" dirty="0" smtClean="0">
                <a:latin typeface="Souvenir Lt BT" pitchFamily="18" charset="0"/>
              </a:rPr>
              <a:t>Jude 14-21</a:t>
            </a:r>
            <a:endParaRPr lang="en-US" sz="3000" dirty="0">
              <a:latin typeface="Souvenir Lt BT" pitchFamily="18" charset="0"/>
            </a:endParaRPr>
          </a:p>
        </p:txBody>
      </p:sp>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609600" y="1905000"/>
            <a:ext cx="79248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fontScale="90000"/>
          </a:bodyPr>
          <a:lstStyle/>
          <a:p>
            <a:r>
              <a:rPr lang="en-US" b="1" dirty="0" smtClean="0">
                <a:effectLst>
                  <a:outerShdw blurRad="38100" dist="38100" dir="2700000" algn="tl">
                    <a:srgbClr val="000000">
                      <a:alpha val="43137"/>
                    </a:srgbClr>
                  </a:outerShdw>
                </a:effectLst>
                <a:latin typeface="Souvenir Lt BT" pitchFamily="18" charset="0"/>
              </a:rPr>
              <a:t>Christians – Adopt the</a:t>
            </a:r>
            <a:br>
              <a:rPr lang="en-US" b="1" dirty="0" smtClean="0">
                <a:effectLst>
                  <a:outerShdw blurRad="38100" dist="38100" dir="2700000" algn="tl">
                    <a:srgbClr val="000000">
                      <a:alpha val="43137"/>
                    </a:srgbClr>
                  </a:outerShdw>
                </a:effectLst>
                <a:latin typeface="Souvenir Lt BT" pitchFamily="18" charset="0"/>
              </a:rPr>
            </a:br>
            <a:r>
              <a:rPr lang="en-US" b="1" dirty="0" smtClean="0">
                <a:effectLst>
                  <a:outerShdw blurRad="38100" dist="38100" dir="2700000" algn="tl">
                    <a:srgbClr val="000000">
                      <a:alpha val="43137"/>
                    </a:srgbClr>
                  </a:outerShdw>
                </a:effectLst>
                <a:latin typeface="Souvenir Lt BT" pitchFamily="18" charset="0"/>
              </a:rPr>
              <a:t>“High” Way of Life</a:t>
            </a:r>
            <a:endParaRPr lang="en-US" b="1" dirty="0">
              <a:effectLst>
                <a:outerShdw blurRad="38100" dist="38100" dir="2700000" algn="tl">
                  <a:srgbClr val="000000">
                    <a:alpha val="43137"/>
                  </a:srgbClr>
                </a:outerShdw>
              </a:effectLst>
              <a:latin typeface="Souvenir Lt BT" pitchFamily="18" charset="0"/>
            </a:endParaRPr>
          </a:p>
        </p:txBody>
      </p:sp>
      <p:sp>
        <p:nvSpPr>
          <p:cNvPr id="3" name="Content Placeholder 2"/>
          <p:cNvSpPr>
            <a:spLocks noGrp="1"/>
          </p:cNvSpPr>
          <p:nvPr>
            <p:ph idx="1"/>
          </p:nvPr>
        </p:nvSpPr>
        <p:spPr>
          <a:xfrm>
            <a:off x="457200" y="1981200"/>
            <a:ext cx="8229600" cy="4419600"/>
          </a:xfrm>
        </p:spPr>
        <p:txBody>
          <a:bodyPr>
            <a:normAutofit/>
          </a:bodyPr>
          <a:lstStyle/>
          <a:p>
            <a:r>
              <a:rPr lang="en-US" sz="3400" dirty="0" smtClean="0">
                <a:latin typeface="Souvenir Lt BT" pitchFamily="18" charset="0"/>
              </a:rPr>
              <a:t>By showing ourselves a</a:t>
            </a:r>
            <a:br>
              <a:rPr lang="en-US" sz="3400" dirty="0" smtClean="0">
                <a:latin typeface="Souvenir Lt BT" pitchFamily="18" charset="0"/>
              </a:rPr>
            </a:br>
            <a:r>
              <a:rPr lang="en-US" sz="3400" dirty="0" smtClean="0">
                <a:latin typeface="Souvenir Lt BT" pitchFamily="18" charset="0"/>
              </a:rPr>
              <a:t>positive influence by:</a:t>
            </a:r>
          </a:p>
          <a:p>
            <a:pPr lvl="1"/>
            <a:r>
              <a:rPr lang="en-US" sz="3200" b="1" dirty="0" smtClean="0">
                <a:latin typeface="Souvenir Lt BT" pitchFamily="18" charset="0"/>
              </a:rPr>
              <a:t>Setting our mind on things above</a:t>
            </a:r>
          </a:p>
          <a:p>
            <a:pPr lvl="2"/>
            <a:r>
              <a:rPr lang="en-US" sz="3000" dirty="0" smtClean="0">
                <a:latin typeface="Souvenir Lt BT" pitchFamily="18" charset="0"/>
              </a:rPr>
              <a:t>Colossians 3:1-3</a:t>
            </a:r>
          </a:p>
          <a:p>
            <a:pPr lvl="1"/>
            <a:r>
              <a:rPr lang="en-US" sz="3200" b="1" dirty="0" smtClean="0">
                <a:latin typeface="Souvenir Lt BT" pitchFamily="18" charset="0"/>
              </a:rPr>
              <a:t>Looking for Jesus in our life</a:t>
            </a:r>
          </a:p>
          <a:p>
            <a:pPr lvl="2"/>
            <a:r>
              <a:rPr lang="en-US" sz="3000" dirty="0" smtClean="0">
                <a:latin typeface="Souvenir Lt BT" pitchFamily="18" charset="0"/>
              </a:rPr>
              <a:t>Hebrews 12:1-3</a:t>
            </a:r>
          </a:p>
          <a:p>
            <a:endParaRPr lang="en-US" sz="3400" dirty="0" smtClean="0">
              <a:latin typeface="Souvenir Lt BT" pitchFamily="18" charset="0"/>
            </a:endParaRPr>
          </a:p>
        </p:txBody>
      </p:sp>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609600" y="1905000"/>
            <a:ext cx="79248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b="1" dirty="0" smtClean="0">
                <a:effectLst>
                  <a:outerShdw blurRad="38100" dist="38100" dir="2700000" algn="tl">
                    <a:srgbClr val="000000">
                      <a:alpha val="43137"/>
                    </a:srgbClr>
                  </a:outerShdw>
                </a:effectLst>
                <a:latin typeface="Souvenir Lt BT" pitchFamily="18" charset="0"/>
              </a:rPr>
              <a:t>Conclusion</a:t>
            </a:r>
            <a:endParaRPr lang="en-US" b="1" dirty="0">
              <a:effectLst>
                <a:outerShdw blurRad="38100" dist="38100" dir="2700000" algn="tl">
                  <a:srgbClr val="000000">
                    <a:alpha val="43137"/>
                  </a:srgbClr>
                </a:outerShdw>
              </a:effectLst>
              <a:latin typeface="Souvenir Lt BT" pitchFamily="18" charset="0"/>
            </a:endParaRPr>
          </a:p>
        </p:txBody>
      </p:sp>
      <p:sp>
        <p:nvSpPr>
          <p:cNvPr id="3" name="Content Placeholder 2"/>
          <p:cNvSpPr>
            <a:spLocks noGrp="1"/>
          </p:cNvSpPr>
          <p:nvPr>
            <p:ph idx="1"/>
          </p:nvPr>
        </p:nvSpPr>
        <p:spPr>
          <a:xfrm>
            <a:off x="457200" y="1524000"/>
            <a:ext cx="8229600" cy="762000"/>
          </a:xfrm>
        </p:spPr>
        <p:txBody>
          <a:bodyPr>
            <a:normAutofit/>
          </a:bodyPr>
          <a:lstStyle/>
          <a:p>
            <a:r>
              <a:rPr lang="en-US" sz="3400" dirty="0" smtClean="0">
                <a:latin typeface="Souvenir Lt BT" pitchFamily="18" charset="0"/>
              </a:rPr>
              <a:t>Only two roads of life to travel on!</a:t>
            </a:r>
          </a:p>
        </p:txBody>
      </p:sp>
      <p:sp>
        <p:nvSpPr>
          <p:cNvPr id="4" name="Rectangle 3"/>
          <p:cNvSpPr/>
          <p:nvPr/>
        </p:nvSpPr>
        <p:spPr>
          <a:xfrm>
            <a:off x="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686800" y="0"/>
            <a:ext cx="457200" cy="6858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800"/>
            <a:ext cx="91440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609600" y="1371600"/>
            <a:ext cx="7924800"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762000" y="2286000"/>
            <a:ext cx="7620000" cy="3810000"/>
          </a:xfrm>
          <a:prstGeom prst="round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200" y="2404170"/>
            <a:ext cx="7467600" cy="3539430"/>
          </a:xfrm>
          <a:prstGeom prst="rect">
            <a:avLst/>
          </a:prstGeom>
          <a:noFill/>
        </p:spPr>
        <p:txBody>
          <a:bodyPr wrap="square" rtlCol="0">
            <a:spAutoFit/>
          </a:bodyPr>
          <a:lstStyle/>
          <a:p>
            <a:pPr algn="ctr"/>
            <a:r>
              <a:rPr lang="en-US" sz="32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“Enter by the narrow gate; for wide is the gate and broad is the way that leads to destruction, and there are many who go in by it. Because narrow is the gate and difficult is the way which leads to life, and there are few who find it.”</a:t>
            </a:r>
          </a:p>
          <a:p>
            <a:pPr algn="ctr"/>
            <a:r>
              <a:rPr lang="en-US" sz="32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Matthew 7:13-14</a:t>
            </a:r>
            <a:endPar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241</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Christianity Is A High Way</vt:lpstr>
      <vt:lpstr>Christianity Is A High Way</vt:lpstr>
      <vt:lpstr>A Way Free From Pollution</vt:lpstr>
      <vt:lpstr>Christians – Adopt the “High” Way of Life</vt:lpstr>
      <vt:lpstr>Christians – Adopt the “High” Way of Life</vt:lpstr>
      <vt:lpstr>Conclusion</vt:lpstr>
      <vt:lpstr>Slide 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12</cp:revision>
  <dcterms:created xsi:type="dcterms:W3CDTF">2012-03-06T05:23:36Z</dcterms:created>
  <dcterms:modified xsi:type="dcterms:W3CDTF">2012-03-10T22:47:19Z</dcterms:modified>
</cp:coreProperties>
</file>