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21"/>
    <a:srgbClr val="00005C"/>
    <a:srgbClr val="0000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16" y="4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F7DD8F2-2D9C-403D-97F0-6AF97DD18241}" type="slidenum">
              <a:rPr lang="en-US" altLang="en-US" smtClean="0"/>
              <a:pPr/>
              <a:t>‹#›</a:t>
            </a:fld>
            <a:endParaRPr lang="en-US" altLang="en-US"/>
          </a:p>
        </p:txBody>
      </p:sp>
    </p:spTree>
    <p:extLst>
      <p:ext uri="{BB962C8B-B14F-4D97-AF65-F5344CB8AC3E}">
        <p14:creationId xmlns:p14="http://schemas.microsoft.com/office/powerpoint/2010/main" val="35819964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7058A92-8B0D-4CB2-9892-64D22E7C72EA}" type="slidenum">
              <a:rPr lang="en-US" altLang="en-US" smtClean="0"/>
              <a:pPr/>
              <a:t>‹#›</a:t>
            </a:fld>
            <a:endParaRPr lang="en-US" altLang="en-US"/>
          </a:p>
        </p:txBody>
      </p:sp>
    </p:spTree>
    <p:extLst>
      <p:ext uri="{BB962C8B-B14F-4D97-AF65-F5344CB8AC3E}">
        <p14:creationId xmlns:p14="http://schemas.microsoft.com/office/powerpoint/2010/main" val="33647636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7058A92-8B0D-4CB2-9892-64D22E7C72EA}" type="slidenum">
              <a:rPr lang="en-US" altLang="en-US" smtClean="0"/>
              <a:pPr/>
              <a:t>‹#›</a:t>
            </a:fld>
            <a:endParaRPr lang="en-US" altLang="en-US"/>
          </a:p>
        </p:txBody>
      </p:sp>
    </p:spTree>
    <p:extLst>
      <p:ext uri="{BB962C8B-B14F-4D97-AF65-F5344CB8AC3E}">
        <p14:creationId xmlns:p14="http://schemas.microsoft.com/office/powerpoint/2010/main" val="38618896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7058A92-8B0D-4CB2-9892-64D22E7C72EA}" type="slidenum">
              <a:rPr lang="en-US" altLang="en-US" smtClean="0"/>
              <a:pPr/>
              <a:t>‹#›</a:t>
            </a:fld>
            <a:endParaRPr lang="en-US" altLang="en-US"/>
          </a:p>
        </p:txBody>
      </p:sp>
    </p:spTree>
    <p:extLst>
      <p:ext uri="{BB962C8B-B14F-4D97-AF65-F5344CB8AC3E}">
        <p14:creationId xmlns:p14="http://schemas.microsoft.com/office/powerpoint/2010/main" val="24535014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F6BB007-18BD-421D-988E-ED9428FF5067}" type="slidenum">
              <a:rPr lang="en-US" altLang="en-US" smtClean="0"/>
              <a:pPr/>
              <a:t>‹#›</a:t>
            </a:fld>
            <a:endParaRPr lang="en-US" altLang="en-US"/>
          </a:p>
        </p:txBody>
      </p:sp>
    </p:spTree>
    <p:extLst>
      <p:ext uri="{BB962C8B-B14F-4D97-AF65-F5344CB8AC3E}">
        <p14:creationId xmlns:p14="http://schemas.microsoft.com/office/powerpoint/2010/main" val="38037901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5C8ECD7-876A-407B-A143-2C71CA814449}" type="slidenum">
              <a:rPr lang="en-US" altLang="en-US" smtClean="0"/>
              <a:pPr/>
              <a:t>‹#›</a:t>
            </a:fld>
            <a:endParaRPr lang="en-US" altLang="en-US"/>
          </a:p>
        </p:txBody>
      </p:sp>
    </p:spTree>
    <p:extLst>
      <p:ext uri="{BB962C8B-B14F-4D97-AF65-F5344CB8AC3E}">
        <p14:creationId xmlns:p14="http://schemas.microsoft.com/office/powerpoint/2010/main" val="39983199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1237821-DFF2-47F0-AC19-49772C4F1DB8}" type="slidenum">
              <a:rPr lang="en-US" altLang="en-US" smtClean="0"/>
              <a:pPr/>
              <a:t>‹#›</a:t>
            </a:fld>
            <a:endParaRPr lang="en-US" altLang="en-US"/>
          </a:p>
        </p:txBody>
      </p:sp>
    </p:spTree>
    <p:extLst>
      <p:ext uri="{BB962C8B-B14F-4D97-AF65-F5344CB8AC3E}">
        <p14:creationId xmlns:p14="http://schemas.microsoft.com/office/powerpoint/2010/main" val="39290956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D86CD79-BE74-4419-965C-220DEEF34281}" type="slidenum">
              <a:rPr lang="en-US" altLang="en-US" smtClean="0"/>
              <a:pPr/>
              <a:t>‹#›</a:t>
            </a:fld>
            <a:endParaRPr lang="en-US" altLang="en-US"/>
          </a:p>
        </p:txBody>
      </p:sp>
    </p:spTree>
    <p:extLst>
      <p:ext uri="{BB962C8B-B14F-4D97-AF65-F5344CB8AC3E}">
        <p14:creationId xmlns:p14="http://schemas.microsoft.com/office/powerpoint/2010/main" val="38794020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AD2F3A6-AB55-4038-BEBB-B8CD22D8DF16}" type="slidenum">
              <a:rPr lang="en-US" altLang="en-US" smtClean="0"/>
              <a:pPr/>
              <a:t>‹#›</a:t>
            </a:fld>
            <a:endParaRPr lang="en-US" altLang="en-US"/>
          </a:p>
        </p:txBody>
      </p:sp>
    </p:spTree>
    <p:extLst>
      <p:ext uri="{BB962C8B-B14F-4D97-AF65-F5344CB8AC3E}">
        <p14:creationId xmlns:p14="http://schemas.microsoft.com/office/powerpoint/2010/main" val="21437031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ACC0035-1F3A-49EE-A47A-2BC7D6B7507D}" type="slidenum">
              <a:rPr lang="en-US" altLang="en-US" smtClean="0"/>
              <a:pPr/>
              <a:t>‹#›</a:t>
            </a:fld>
            <a:endParaRPr lang="en-US" altLang="en-US"/>
          </a:p>
        </p:txBody>
      </p:sp>
    </p:spTree>
    <p:extLst>
      <p:ext uri="{BB962C8B-B14F-4D97-AF65-F5344CB8AC3E}">
        <p14:creationId xmlns:p14="http://schemas.microsoft.com/office/powerpoint/2010/main" val="22379192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EAE1F42-A58F-473B-BC81-400510C616EF}" type="slidenum">
              <a:rPr lang="en-US" altLang="en-US" smtClean="0"/>
              <a:pPr/>
              <a:t>‹#›</a:t>
            </a:fld>
            <a:endParaRPr lang="en-US" altLang="en-US"/>
          </a:p>
        </p:txBody>
      </p:sp>
    </p:spTree>
    <p:extLst>
      <p:ext uri="{BB962C8B-B14F-4D97-AF65-F5344CB8AC3E}">
        <p14:creationId xmlns:p14="http://schemas.microsoft.com/office/powerpoint/2010/main" val="18097635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B45114E-5E89-473D-84B2-714F08CD600E}" type="slidenum">
              <a:rPr lang="en-US" altLang="en-US" smtClean="0"/>
              <a:pPr/>
              <a:t>‹#›</a:t>
            </a:fld>
            <a:endParaRPr lang="en-US" altLang="en-US"/>
          </a:p>
        </p:txBody>
      </p:sp>
    </p:spTree>
    <p:extLst>
      <p:ext uri="{BB962C8B-B14F-4D97-AF65-F5344CB8AC3E}">
        <p14:creationId xmlns:p14="http://schemas.microsoft.com/office/powerpoint/2010/main" val="40115516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91611-144A-4FCB-8DB6-6482F37A7899}" type="slidenum">
              <a:rPr lang="en-US" altLang="en-US" smtClean="0"/>
              <a:pPr/>
              <a:t>‹#›</a:t>
            </a:fld>
            <a:endParaRPr lang="en-US" altLang="en-US"/>
          </a:p>
        </p:txBody>
      </p:sp>
    </p:spTree>
    <p:extLst>
      <p:ext uri="{BB962C8B-B14F-4D97-AF65-F5344CB8AC3E}">
        <p14:creationId xmlns:p14="http://schemas.microsoft.com/office/powerpoint/2010/main" val="30008181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endParaRPr lang="en-US" altLang="en-US"/>
          </a:p>
        </p:txBody>
      </p:sp>
      <p:sp>
        <p:nvSpPr>
          <p:cNvPr id="6" name="Footer Placeholder 5"/>
          <p:cNvSpPr>
            <a:spLocks noGrp="1"/>
          </p:cNvSpPr>
          <p:nvPr>
            <p:ph type="ftr" sz="quarter" idx="11"/>
          </p:nvPr>
        </p:nvSpPr>
        <p:spPr>
          <a:xfrm>
            <a:off x="590396" y="6041362"/>
            <a:ext cx="3295413" cy="365125"/>
          </a:xfrm>
        </p:spPr>
        <p:txBody>
          <a:bodyPr/>
          <a:lstStyle/>
          <a:p>
            <a:endParaRPr lang="en-US" altLang="en-US"/>
          </a:p>
        </p:txBody>
      </p:sp>
      <p:sp>
        <p:nvSpPr>
          <p:cNvPr id="7" name="Slide Number Placeholder 6"/>
          <p:cNvSpPr>
            <a:spLocks noGrp="1"/>
          </p:cNvSpPr>
          <p:nvPr>
            <p:ph type="sldNum" sz="quarter" idx="12"/>
          </p:nvPr>
        </p:nvSpPr>
        <p:spPr>
          <a:xfrm>
            <a:off x="4862689" y="5915888"/>
            <a:ext cx="1062155" cy="490599"/>
          </a:xfrm>
        </p:spPr>
        <p:txBody>
          <a:bodyPr/>
          <a:lstStyle/>
          <a:p>
            <a:fld id="{87058A92-8B0D-4CB2-9892-64D22E7C72EA}" type="slidenum">
              <a:rPr lang="en-US" altLang="en-US" smtClean="0"/>
              <a:pPr/>
              <a:t>‹#›</a:t>
            </a:fld>
            <a:endParaRPr lang="en-US" altLang="en-US"/>
          </a:p>
        </p:txBody>
      </p:sp>
    </p:spTree>
    <p:extLst>
      <p:ext uri="{BB962C8B-B14F-4D97-AF65-F5344CB8AC3E}">
        <p14:creationId xmlns:p14="http://schemas.microsoft.com/office/powerpoint/2010/main" val="12310480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lt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endParaRPr lang="en-US" alt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7058A92-8B0D-4CB2-9892-64D22E7C72EA}" type="slidenum">
              <a:rPr lang="en-US" altLang="en-US" smtClean="0"/>
              <a:pPr/>
              <a:t>‹#›</a:t>
            </a:fld>
            <a:endParaRPr lang="en-US" altLang="en-US"/>
          </a:p>
        </p:txBody>
      </p:sp>
    </p:spTree>
    <p:extLst>
      <p:ext uri="{BB962C8B-B14F-4D97-AF65-F5344CB8AC3E}">
        <p14:creationId xmlns:p14="http://schemas.microsoft.com/office/powerpoint/2010/main" val="1613006869"/>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C2E9AA8-A8D6-4208-BCFE-59420A9676F4}"/>
              </a:ext>
            </a:extLst>
          </p:cNvPr>
          <p:cNvSpPr>
            <a:spLocks noGrp="1" noChangeArrowheads="1"/>
          </p:cNvSpPr>
          <p:nvPr>
            <p:ph type="ctrTitle"/>
          </p:nvPr>
        </p:nvSpPr>
        <p:spPr>
          <a:xfrm>
            <a:off x="2209800" y="1600200"/>
            <a:ext cx="7772400" cy="1752600"/>
          </a:xfrm>
          <a:effectLst>
            <a:outerShdw dist="35921" dir="2700000" algn="ctr" rotWithShape="0">
              <a:srgbClr val="000000">
                <a:alpha val="50000"/>
              </a:srgbClr>
            </a:outerShdw>
          </a:effectLst>
        </p:spPr>
        <p:txBody>
          <a:bodyPr>
            <a:normAutofit/>
          </a:bodyPr>
          <a:lstStyle/>
          <a:p>
            <a:pPr algn="ctr"/>
            <a:r>
              <a:rPr lang="en-US" altLang="en-US" sz="5400" b="1" dirty="0">
                <a:latin typeface="Inter" panose="020B0502030000000004" pitchFamily="34" charset="0"/>
              </a:rPr>
              <a:t>Taking Responsibility</a:t>
            </a:r>
            <a:br>
              <a:rPr lang="en-US" altLang="en-US" sz="5400" b="1" dirty="0">
                <a:latin typeface="Inter" panose="020B0502030000000004" pitchFamily="34" charset="0"/>
              </a:rPr>
            </a:br>
            <a:r>
              <a:rPr lang="en-US" altLang="en-US" sz="5400" b="1" dirty="0">
                <a:latin typeface="Inter" panose="020B0502030000000004" pitchFamily="34" charset="0"/>
              </a:rPr>
              <a:t>For Our Actions</a:t>
            </a:r>
          </a:p>
        </p:txBody>
      </p:sp>
      <p:sp>
        <p:nvSpPr>
          <p:cNvPr id="2051" name="Rectangle 3">
            <a:extLst>
              <a:ext uri="{FF2B5EF4-FFF2-40B4-BE49-F238E27FC236}">
                <a16:creationId xmlns:a16="http://schemas.microsoft.com/office/drawing/2014/main" id="{7573C64B-14D8-414B-92BC-9005C731B513}"/>
              </a:ext>
            </a:extLst>
          </p:cNvPr>
          <p:cNvSpPr>
            <a:spLocks noGrp="1" noChangeArrowheads="1"/>
          </p:cNvSpPr>
          <p:nvPr>
            <p:ph type="subTitle" idx="1"/>
          </p:nvPr>
        </p:nvSpPr>
        <p:spPr>
          <a:xfrm>
            <a:off x="152400" y="5105400"/>
            <a:ext cx="11887200" cy="1371600"/>
          </a:xfrm>
          <a:effectLst>
            <a:outerShdw dist="35921" dir="2700000" algn="ctr" rotWithShape="0">
              <a:srgbClr val="000000"/>
            </a:outerShdw>
          </a:effectLst>
        </p:spPr>
        <p:txBody>
          <a:bodyPr>
            <a:normAutofit/>
          </a:bodyPr>
          <a:lstStyle/>
          <a:p>
            <a:pPr algn="ctr"/>
            <a:r>
              <a:rPr lang="en-US" altLang="en-US" sz="2800" dirty="0">
                <a:latin typeface="Inter" panose="020B0502030000000004" pitchFamily="34" charset="0"/>
              </a:rPr>
              <a:t>“Therefore, do not let sin reign in your mortal body,</a:t>
            </a:r>
            <a:br>
              <a:rPr lang="en-US" altLang="en-US" sz="2800" dirty="0">
                <a:latin typeface="Inter" panose="020B0502030000000004" pitchFamily="34" charset="0"/>
              </a:rPr>
            </a:br>
            <a:r>
              <a:rPr lang="en-US" altLang="en-US" sz="2800" dirty="0">
                <a:latin typeface="Inter" panose="020B0502030000000004" pitchFamily="34" charset="0"/>
              </a:rPr>
              <a:t>that you should obey it in its lusts”</a:t>
            </a:r>
            <a:br>
              <a:rPr lang="en-US" altLang="en-US" sz="3200" dirty="0">
                <a:latin typeface="Inter" panose="020B0502030000000004" pitchFamily="34" charset="0"/>
              </a:rPr>
            </a:br>
            <a:r>
              <a:rPr lang="en-US" altLang="en-US" sz="2800" b="1" dirty="0">
                <a:solidFill>
                  <a:schemeClr val="accent1"/>
                </a:solidFill>
                <a:latin typeface="Inter" panose="020B0502030000000004" pitchFamily="34" charset="0"/>
              </a:rPr>
              <a:t>Romans 6:12</a:t>
            </a:r>
          </a:p>
        </p:txBody>
      </p:sp>
      <p:sp>
        <p:nvSpPr>
          <p:cNvPr id="2" name="TextBox 1">
            <a:extLst>
              <a:ext uri="{FF2B5EF4-FFF2-40B4-BE49-F238E27FC236}">
                <a16:creationId xmlns:a16="http://schemas.microsoft.com/office/drawing/2014/main" id="{6408562F-EDF3-46AF-9CDB-237537E14DED}"/>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043FF56F-ACDB-4FC9-97D7-38EAD2F10C7C}"/>
              </a:ext>
            </a:extLst>
          </p:cNvPr>
          <p:cNvSpPr>
            <a:spLocks noGrp="1" noChangeArrowheads="1"/>
          </p:cNvSpPr>
          <p:nvPr>
            <p:ph idx="1"/>
          </p:nvPr>
        </p:nvSpPr>
        <p:spPr>
          <a:xfrm>
            <a:off x="0" y="1905000"/>
            <a:ext cx="12115800" cy="4572000"/>
          </a:xfrm>
          <a:effectLst/>
        </p:spPr>
        <p:txBody>
          <a:bodyPr/>
          <a:lstStyle/>
          <a:p>
            <a:r>
              <a:rPr lang="en-US" altLang="en-US" sz="3200" b="1" dirty="0">
                <a:latin typeface="Inter" panose="020B0502030000000004" pitchFamily="34" charset="0"/>
              </a:rPr>
              <a:t> To say that a person has a unique </a:t>
            </a:r>
            <a:r>
              <a:rPr lang="en-US" altLang="en-US" sz="3200" b="1" dirty="0">
                <a:solidFill>
                  <a:srgbClr val="FFFF00"/>
                </a:solidFill>
                <a:latin typeface="Inter" panose="020B0502030000000004" pitchFamily="34" charset="0"/>
              </a:rPr>
              <a:t>“package of pressures”</a:t>
            </a:r>
            <a:br>
              <a:rPr lang="en-US" altLang="en-US" sz="3200" b="1" dirty="0">
                <a:solidFill>
                  <a:srgbClr val="FFFF00"/>
                </a:solidFill>
                <a:latin typeface="Inter" panose="020B0502030000000004" pitchFamily="34" charset="0"/>
              </a:rPr>
            </a:br>
            <a:r>
              <a:rPr lang="en-US" altLang="en-US" sz="3200" b="1" dirty="0">
                <a:latin typeface="Inter" panose="020B0502030000000004" pitchFamily="34" charset="0"/>
              </a:rPr>
              <a:t> does not absolve him of personal responsibility</a:t>
            </a:r>
          </a:p>
          <a:p>
            <a:pPr lvl="1"/>
            <a:r>
              <a:rPr lang="en-US" altLang="en-US" sz="3000" dirty="0">
                <a:latin typeface="Inter" panose="020B0502030000000004" pitchFamily="34" charset="0"/>
              </a:rPr>
              <a:t> We all have pressures</a:t>
            </a:r>
          </a:p>
          <a:p>
            <a:pPr lvl="1"/>
            <a:r>
              <a:rPr lang="en-US" altLang="en-US" sz="3000" dirty="0">
                <a:latin typeface="Inter" panose="020B0502030000000004" pitchFamily="34" charset="0"/>
              </a:rPr>
              <a:t> Jesus had His own pressures</a:t>
            </a:r>
          </a:p>
          <a:p>
            <a:pPr lvl="2"/>
            <a:r>
              <a:rPr lang="en-US" altLang="en-US" sz="2800" b="1" dirty="0">
                <a:solidFill>
                  <a:schemeClr val="accent2"/>
                </a:solidFill>
                <a:latin typeface="Inter" panose="020B0502030000000004" pitchFamily="34" charset="0"/>
              </a:rPr>
              <a:t> </a:t>
            </a:r>
            <a:r>
              <a:rPr lang="en-US" altLang="en-US" sz="2800" b="1" dirty="0">
                <a:solidFill>
                  <a:srgbClr val="FFFF00"/>
                </a:solidFill>
                <a:latin typeface="Inter" panose="020B0502030000000004" pitchFamily="34" charset="0"/>
              </a:rPr>
              <a:t>Luke 4:1-13</a:t>
            </a:r>
          </a:p>
          <a:p>
            <a:r>
              <a:rPr lang="en-US" altLang="en-US" sz="3200" b="1" dirty="0">
                <a:latin typeface="Inter" panose="020B0502030000000004" pitchFamily="34" charset="0"/>
              </a:rPr>
              <a:t> Anyone can do right when all factors are favorable to us –</a:t>
            </a:r>
            <a:br>
              <a:rPr lang="en-US" altLang="en-US" sz="3200" b="1" dirty="0">
                <a:latin typeface="Inter" panose="020B0502030000000004" pitchFamily="34" charset="0"/>
              </a:rPr>
            </a:br>
            <a:r>
              <a:rPr lang="en-US" altLang="en-US" sz="3200" b="1" dirty="0">
                <a:latin typeface="Inter" panose="020B0502030000000004" pitchFamily="34" charset="0"/>
              </a:rPr>
              <a:t> but Christ has called us to a higher standard!</a:t>
            </a:r>
          </a:p>
        </p:txBody>
      </p:sp>
      <p:sp>
        <p:nvSpPr>
          <p:cNvPr id="11" name="TextBox 10">
            <a:extLst>
              <a:ext uri="{FF2B5EF4-FFF2-40B4-BE49-F238E27FC236}">
                <a16:creationId xmlns:a16="http://schemas.microsoft.com/office/drawing/2014/main" id="{13B2A9CB-D3E2-46AF-B162-23F49477D50D}"/>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4" name="Rectangle 2">
            <a:extLst>
              <a:ext uri="{FF2B5EF4-FFF2-40B4-BE49-F238E27FC236}">
                <a16:creationId xmlns:a16="http://schemas.microsoft.com/office/drawing/2014/main" id="{C21B1029-66B6-4BA6-9C2F-1DAC942E66D8}"/>
              </a:ext>
            </a:extLst>
          </p:cNvPr>
          <p:cNvSpPr>
            <a:spLocks noGrp="1" noChangeArrowheads="1"/>
          </p:cNvSpPr>
          <p:nvPr>
            <p:ph type="title"/>
          </p:nvPr>
        </p:nvSpPr>
        <p:spPr>
          <a:xfrm>
            <a:off x="0" y="152400"/>
            <a:ext cx="12192000" cy="1524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Considerations That Can Help</a:t>
            </a:r>
            <a:br>
              <a:rPr lang="en-US" altLang="en-US" sz="4800" b="1" dirty="0">
                <a:latin typeface="Inter" panose="020B0502030000000004" pitchFamily="34" charset="0"/>
              </a:rPr>
            </a:br>
            <a:r>
              <a:rPr lang="en-US" altLang="en-US" sz="4800" b="1" dirty="0">
                <a:latin typeface="Inter" panose="020B0502030000000004" pitchFamily="34" charset="0"/>
              </a:rPr>
              <a:t>Our Thinking</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Effect transition="in" filter="dissolve">
                                      <p:cBhvr>
                                        <p:cTn id="13" dur="500"/>
                                        <p:tgtEl>
                                          <p:spTgt spid="16387">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6387">
                                            <p:txEl>
                                              <p:pRg st="2" end="2"/>
                                            </p:txEl>
                                          </p:spTgt>
                                        </p:tgtEl>
                                        <p:attrNameLst>
                                          <p:attrName>style.visibility</p:attrName>
                                        </p:attrNameLst>
                                      </p:cBhvr>
                                      <p:to>
                                        <p:strVal val="visible"/>
                                      </p:to>
                                    </p:set>
                                    <p:animEffect transition="in" filter="dissolve">
                                      <p:cBhvr>
                                        <p:cTn id="18" dur="500"/>
                                        <p:tgtEl>
                                          <p:spTgt spid="16387">
                                            <p:txEl>
                                              <p:pRg st="2" end="2"/>
                                            </p:txEl>
                                          </p:spTgt>
                                        </p:tgtEl>
                                      </p:cBhvr>
                                    </p:animEffect>
                                  </p:childTnLst>
                                </p:cTn>
                              </p:par>
                            </p:childTnLst>
                          </p:cTn>
                        </p:par>
                        <p:par>
                          <p:cTn id="19" fill="hold" nodeType="afterGroup">
                            <p:stCondLst>
                              <p:cond delay="500"/>
                            </p:stCondLst>
                            <p:childTnLst>
                              <p:par>
                                <p:cTn id="20" presetID="9" presetClass="entr" presetSubtype="0" fill="hold" nodeType="after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 calcmode="lin" valueType="num">
                                      <p:cBhvr>
                                        <p:cTn id="27"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638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496E0CE8-EFB4-4936-9A4D-6E0AC032BD6A}"/>
              </a:ext>
            </a:extLst>
          </p:cNvPr>
          <p:cNvSpPr>
            <a:spLocks noGrp="1" noChangeArrowheads="1"/>
          </p:cNvSpPr>
          <p:nvPr>
            <p:ph idx="1"/>
          </p:nvPr>
        </p:nvSpPr>
        <p:spPr>
          <a:xfrm>
            <a:off x="152400" y="1905000"/>
            <a:ext cx="11963400" cy="4572000"/>
          </a:xfrm>
          <a:effectLst/>
        </p:spPr>
        <p:txBody>
          <a:bodyPr/>
          <a:lstStyle/>
          <a:p>
            <a:r>
              <a:rPr lang="en-US" altLang="en-US" sz="3200" b="1" dirty="0">
                <a:latin typeface="Inter" panose="020B0502030000000004" pitchFamily="34" charset="0"/>
              </a:rPr>
              <a:t> Basically, there are two boxes to check:</a:t>
            </a:r>
          </a:p>
          <a:p>
            <a:pPr lvl="1"/>
            <a:r>
              <a:rPr lang="en-US" altLang="en-US" sz="3000" dirty="0">
                <a:latin typeface="Inter" panose="020B0502030000000004" pitchFamily="34" charset="0"/>
                <a:sym typeface="Wingdings" panose="05000000000000000000" pitchFamily="2" charset="2"/>
              </a:rPr>
              <a:t> I AM RESPONSIBLE</a:t>
            </a:r>
          </a:p>
          <a:p>
            <a:pPr lvl="1"/>
            <a:r>
              <a:rPr lang="en-US" altLang="en-US" sz="3000" dirty="0">
                <a:latin typeface="Inter" panose="020B0502030000000004" pitchFamily="34" charset="0"/>
                <a:sym typeface="Wingdings" panose="05000000000000000000" pitchFamily="2" charset="2"/>
              </a:rPr>
              <a:t> I AM NOT RESPONSIBLE</a:t>
            </a:r>
          </a:p>
          <a:p>
            <a:r>
              <a:rPr lang="en-US" altLang="en-US" sz="3200" b="1" dirty="0">
                <a:latin typeface="Inter" panose="020B0502030000000004" pitchFamily="34" charset="0"/>
                <a:sym typeface="Wingdings" panose="05000000000000000000" pitchFamily="2" charset="2"/>
              </a:rPr>
              <a:t> God will decide what goes in which box</a:t>
            </a:r>
          </a:p>
          <a:p>
            <a:pPr lvl="1"/>
            <a:r>
              <a:rPr lang="en-US" altLang="en-US" sz="3000" dirty="0">
                <a:latin typeface="Inter" panose="020B0502030000000004" pitchFamily="34" charset="0"/>
                <a:sym typeface="Wingdings" panose="05000000000000000000" pitchFamily="2" charset="2"/>
              </a:rPr>
              <a:t> He knows that He made us capable of resisting much</a:t>
            </a:r>
            <a:br>
              <a:rPr lang="en-US" altLang="en-US" sz="3000" dirty="0">
                <a:latin typeface="Inter" panose="020B0502030000000004" pitchFamily="34" charset="0"/>
                <a:sym typeface="Wingdings" panose="05000000000000000000" pitchFamily="2" charset="2"/>
              </a:rPr>
            </a:br>
            <a:r>
              <a:rPr lang="en-US" altLang="en-US" sz="3000" dirty="0">
                <a:latin typeface="Inter" panose="020B0502030000000004" pitchFamily="34" charset="0"/>
                <a:sym typeface="Wingdings" panose="05000000000000000000" pitchFamily="2" charset="2"/>
              </a:rPr>
              <a:t> stronger temptations than we sometimes admit</a:t>
            </a:r>
          </a:p>
          <a:p>
            <a:pPr lvl="2"/>
            <a:r>
              <a:rPr lang="en-US" altLang="en-US" sz="2800" b="1" dirty="0">
                <a:solidFill>
                  <a:schemeClr val="accent2"/>
                </a:solidFill>
                <a:latin typeface="Inter" panose="020B0502030000000004" pitchFamily="34" charset="0"/>
                <a:sym typeface="Wingdings" panose="05000000000000000000" pitchFamily="2" charset="2"/>
              </a:rPr>
              <a:t> </a:t>
            </a:r>
            <a:r>
              <a:rPr lang="en-US" altLang="en-US" sz="2800" dirty="0">
                <a:solidFill>
                  <a:srgbClr val="FFFF00"/>
                </a:solidFill>
                <a:latin typeface="Inter Medium" panose="020B0602030000000004" pitchFamily="34" charset="0"/>
                <a:ea typeface="Inter Medium" panose="020B0602030000000004" pitchFamily="34" charset="0"/>
                <a:sym typeface="Wingdings" panose="05000000000000000000" pitchFamily="2" charset="2"/>
              </a:rPr>
              <a:t>Philippians 4:13; 1 Corinthians 10:13</a:t>
            </a:r>
          </a:p>
        </p:txBody>
      </p:sp>
      <p:pic>
        <p:nvPicPr>
          <p:cNvPr id="17416" name="Picture 8">
            <a:extLst>
              <a:ext uri="{FF2B5EF4-FFF2-40B4-BE49-F238E27FC236}">
                <a16:creationId xmlns:a16="http://schemas.microsoft.com/office/drawing/2014/main" id="{5FFAB5BF-E35A-437E-8627-54706DB25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5623" y="1981200"/>
            <a:ext cx="3420177" cy="25146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2963919-1FCB-4813-A039-213D20F88A71}"/>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4" name="Rectangle 2">
            <a:extLst>
              <a:ext uri="{FF2B5EF4-FFF2-40B4-BE49-F238E27FC236}">
                <a16:creationId xmlns:a16="http://schemas.microsoft.com/office/drawing/2014/main" id="{6F7FAD68-A346-4A3D-82F3-EAD3990D1BEC}"/>
              </a:ext>
            </a:extLst>
          </p:cNvPr>
          <p:cNvSpPr>
            <a:spLocks noGrp="1" noChangeArrowheads="1"/>
          </p:cNvSpPr>
          <p:nvPr>
            <p:ph type="title"/>
          </p:nvPr>
        </p:nvSpPr>
        <p:spPr>
          <a:xfrm>
            <a:off x="0" y="152400"/>
            <a:ext cx="12192000" cy="1524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Considerations That Can Help</a:t>
            </a:r>
            <a:br>
              <a:rPr lang="en-US" altLang="en-US" sz="4800" b="1" dirty="0">
                <a:latin typeface="Inter" panose="020B0502030000000004" pitchFamily="34" charset="0"/>
              </a:rPr>
            </a:br>
            <a:r>
              <a:rPr lang="en-US" altLang="en-US" sz="4800" b="1" dirty="0">
                <a:latin typeface="Inter" panose="020B0502030000000004" pitchFamily="34" charset="0"/>
              </a:rPr>
              <a:t>Our Thinking</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Effect transition="in" filter="dissolve">
                                      <p:cBhvr>
                                        <p:cTn id="13" dur="500"/>
                                        <p:tgtEl>
                                          <p:spTgt spid="17411">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Effect transition="in" filter="dissolve">
                                      <p:cBhvr>
                                        <p:cTn id="18" dur="500"/>
                                        <p:tgtEl>
                                          <p:spTgt spid="1741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anim calcmode="lin" valueType="num">
                                      <p:cBhvr>
                                        <p:cTn id="23"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7411">
                                            <p:txEl>
                                              <p:pRg st="3" end="3"/>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500"/>
                            </p:stCondLst>
                            <p:childTnLst>
                              <p:par>
                                <p:cTn id="26" presetID="9" presetClass="entr" presetSubtype="0" fill="hold" nodeType="afterEffect">
                                  <p:stCondLst>
                                    <p:cond delay="0"/>
                                  </p:stCondLst>
                                  <p:childTnLst>
                                    <p:set>
                                      <p:cBhvr>
                                        <p:cTn id="27" dur="1" fill="hold">
                                          <p:stCondLst>
                                            <p:cond delay="0"/>
                                          </p:stCondLst>
                                        </p:cTn>
                                        <p:tgtEl>
                                          <p:spTgt spid="17411">
                                            <p:txEl>
                                              <p:pRg st="4" end="4"/>
                                            </p:txEl>
                                          </p:spTgt>
                                        </p:tgtEl>
                                        <p:attrNameLst>
                                          <p:attrName>style.visibility</p:attrName>
                                        </p:attrNameLst>
                                      </p:cBhvr>
                                      <p:to>
                                        <p:strVal val="visible"/>
                                      </p:to>
                                    </p:set>
                                    <p:animEffect transition="in" filter="dissolve">
                                      <p:cBhvr>
                                        <p:cTn id="28" dur="500"/>
                                        <p:tgtEl>
                                          <p:spTgt spid="17411">
                                            <p:txEl>
                                              <p:pRg st="4" end="4"/>
                                            </p:txEl>
                                          </p:spTgt>
                                        </p:tgtEl>
                                      </p:cBhvr>
                                    </p:animEffect>
                                  </p:childTnLst>
                                </p:cTn>
                              </p:par>
                            </p:childTnLst>
                          </p:cTn>
                        </p:par>
                        <p:par>
                          <p:cTn id="29" fill="hold" nodeType="afterGroup">
                            <p:stCondLst>
                              <p:cond delay="1000"/>
                            </p:stCondLst>
                            <p:childTnLst>
                              <p:par>
                                <p:cTn id="30" presetID="23" presetClass="entr" presetSubtype="16" fill="hold" nodeType="after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 calcmode="lin" valueType="num">
                                      <p:cBhvr>
                                        <p:cTn id="32"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17411">
                                            <p:txEl>
                                              <p:pRg st="5" end="5"/>
                                            </p:txEl>
                                          </p:spTgt>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500"/>
                            </p:stCondLst>
                            <p:childTnLst>
                              <p:par>
                                <p:cTn id="35" presetID="10" presetClass="entr" presetSubtype="0" fill="hold" nodeType="afterEffect">
                                  <p:stCondLst>
                                    <p:cond delay="0"/>
                                  </p:stCondLst>
                                  <p:childTnLst>
                                    <p:set>
                                      <p:cBhvr>
                                        <p:cTn id="36" dur="1" fill="hold">
                                          <p:stCondLst>
                                            <p:cond delay="0"/>
                                          </p:stCondLst>
                                        </p:cTn>
                                        <p:tgtEl>
                                          <p:spTgt spid="17416"/>
                                        </p:tgtEl>
                                        <p:attrNameLst>
                                          <p:attrName>style.visibility</p:attrName>
                                        </p:attrNameLst>
                                      </p:cBhvr>
                                      <p:to>
                                        <p:strVal val="visible"/>
                                      </p:to>
                                    </p:set>
                                    <p:animEffect transition="in" filter="fade">
                                      <p:cBhvr>
                                        <p:cTn id="3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0FAB498F-F3E9-4767-889B-2B61B87CBCFF}"/>
              </a:ext>
            </a:extLst>
          </p:cNvPr>
          <p:cNvSpPr>
            <a:spLocks noGrp="1" noChangeArrowheads="1"/>
          </p:cNvSpPr>
          <p:nvPr>
            <p:ph idx="1"/>
          </p:nvPr>
        </p:nvSpPr>
        <p:spPr>
          <a:xfrm>
            <a:off x="152400" y="1905000"/>
            <a:ext cx="11887200" cy="3276600"/>
          </a:xfrm>
          <a:effectLst/>
        </p:spPr>
        <p:txBody>
          <a:bodyPr>
            <a:normAutofit/>
          </a:bodyPr>
          <a:lstStyle/>
          <a:p>
            <a:r>
              <a:rPr lang="en-US" altLang="en-US" sz="3200" b="1" dirty="0">
                <a:latin typeface="Inter" panose="020B0502030000000004" pitchFamily="34" charset="0"/>
              </a:rPr>
              <a:t> In God’s judgment of accountable persons, there are only two groups:</a:t>
            </a:r>
          </a:p>
          <a:p>
            <a:pPr lvl="1"/>
            <a:r>
              <a:rPr lang="en-US" altLang="en-US" sz="3000" dirty="0">
                <a:latin typeface="Inter" panose="020B0502030000000004" pitchFamily="34" charset="0"/>
                <a:sym typeface="Wingdings" panose="05000000000000000000" pitchFamily="2" charset="2"/>
              </a:rPr>
              <a:t> The responsible good</a:t>
            </a:r>
          </a:p>
          <a:p>
            <a:pPr lvl="1"/>
            <a:r>
              <a:rPr lang="en-US" altLang="en-US" sz="3000" dirty="0">
                <a:latin typeface="Inter" panose="020B0502030000000004" pitchFamily="34" charset="0"/>
                <a:sym typeface="Wingdings" panose="05000000000000000000" pitchFamily="2" charset="2"/>
              </a:rPr>
              <a:t> The responsible evil</a:t>
            </a:r>
          </a:p>
          <a:p>
            <a:pPr lvl="2"/>
            <a:r>
              <a:rPr lang="en-US" altLang="en-US" sz="2800" dirty="0">
                <a:solidFill>
                  <a:srgbClr val="FFFF00"/>
                </a:solidFill>
                <a:latin typeface="Inter Medium" panose="020B0602030000000004" pitchFamily="34" charset="0"/>
                <a:ea typeface="Inter Medium" panose="020B0602030000000004" pitchFamily="34" charset="0"/>
                <a:sym typeface="Wingdings" panose="05000000000000000000" pitchFamily="2" charset="2"/>
              </a:rPr>
              <a:t> Romans 2:6-11</a:t>
            </a:r>
          </a:p>
        </p:txBody>
      </p:sp>
      <p:sp>
        <p:nvSpPr>
          <p:cNvPr id="18441" name="Rectangle 9">
            <a:extLst>
              <a:ext uri="{FF2B5EF4-FFF2-40B4-BE49-F238E27FC236}">
                <a16:creationId xmlns:a16="http://schemas.microsoft.com/office/drawing/2014/main" id="{1A4FE912-ECB2-4296-B742-3132239EFA3A}"/>
              </a:ext>
            </a:extLst>
          </p:cNvPr>
          <p:cNvSpPr>
            <a:spLocks noChangeArrowheads="1"/>
          </p:cNvSpPr>
          <p:nvPr/>
        </p:nvSpPr>
        <p:spPr bwMode="auto">
          <a:xfrm>
            <a:off x="76200" y="5105400"/>
            <a:ext cx="12039600" cy="1352729"/>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Text Box 10">
            <a:extLst>
              <a:ext uri="{FF2B5EF4-FFF2-40B4-BE49-F238E27FC236}">
                <a16:creationId xmlns:a16="http://schemas.microsoft.com/office/drawing/2014/main" id="{F066E224-5520-4F75-9021-10EC108F5157}"/>
              </a:ext>
            </a:extLst>
          </p:cNvPr>
          <p:cNvSpPr txBox="1">
            <a:spLocks noChangeArrowheads="1"/>
          </p:cNvSpPr>
          <p:nvPr/>
        </p:nvSpPr>
        <p:spPr bwMode="auto">
          <a:xfrm>
            <a:off x="152400" y="5181600"/>
            <a:ext cx="11963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latin typeface="Inter" panose="020B0502030000000004" pitchFamily="34" charset="0"/>
              </a:rPr>
              <a:t>“For we must all appear before the judgment seat of Christ, that each one</a:t>
            </a:r>
            <a:br>
              <a:rPr lang="en-US" altLang="en-US" sz="2400" dirty="0">
                <a:latin typeface="Inter" panose="020B0502030000000004" pitchFamily="34" charset="0"/>
              </a:rPr>
            </a:br>
            <a:r>
              <a:rPr lang="en-US" altLang="en-US" sz="2400" dirty="0">
                <a:latin typeface="Inter" panose="020B0502030000000004" pitchFamily="34" charset="0"/>
              </a:rPr>
              <a:t>may receive the things done in the body, according to what he has done, whether good or bad.” </a:t>
            </a:r>
            <a:r>
              <a:rPr lang="en-US" altLang="en-US" sz="2400" b="1" dirty="0">
                <a:latin typeface="Inter" panose="020B0502030000000004" pitchFamily="34" charset="0"/>
              </a:rPr>
              <a:t>2 Corinthians 5:10</a:t>
            </a:r>
          </a:p>
        </p:txBody>
      </p:sp>
      <p:pic>
        <p:nvPicPr>
          <p:cNvPr id="18445" name="Picture 13">
            <a:extLst>
              <a:ext uri="{FF2B5EF4-FFF2-40B4-BE49-F238E27FC236}">
                <a16:creationId xmlns:a16="http://schemas.microsoft.com/office/drawing/2014/main" id="{D62F3CE2-4F82-4E92-B287-42EA5F40E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00" y="2727464"/>
            <a:ext cx="3352800" cy="228584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5CBEBD41-1402-4E1D-AECE-C7FDA86843EE}"/>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7" name="Rectangle 2">
            <a:extLst>
              <a:ext uri="{FF2B5EF4-FFF2-40B4-BE49-F238E27FC236}">
                <a16:creationId xmlns:a16="http://schemas.microsoft.com/office/drawing/2014/main" id="{007EE60C-B9CB-4F70-9697-35ACEA99435D}"/>
              </a:ext>
            </a:extLst>
          </p:cNvPr>
          <p:cNvSpPr>
            <a:spLocks noGrp="1" noChangeArrowheads="1"/>
          </p:cNvSpPr>
          <p:nvPr>
            <p:ph type="title"/>
          </p:nvPr>
        </p:nvSpPr>
        <p:spPr>
          <a:xfrm>
            <a:off x="0" y="152400"/>
            <a:ext cx="12192000" cy="1524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Considerations That Can Help</a:t>
            </a:r>
            <a:br>
              <a:rPr lang="en-US" altLang="en-US" sz="4800" b="1" dirty="0">
                <a:latin typeface="Inter" panose="020B0502030000000004" pitchFamily="34" charset="0"/>
              </a:rPr>
            </a:br>
            <a:r>
              <a:rPr lang="en-US" altLang="en-US" sz="4800" b="1" dirty="0">
                <a:latin typeface="Inter" panose="020B0502030000000004" pitchFamily="34" charset="0"/>
              </a:rPr>
              <a:t>Our Thinking</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4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Effect transition="in" filter="dissolve">
                                      <p:cBhvr>
                                        <p:cTn id="13" dur="500"/>
                                        <p:tgtEl>
                                          <p:spTgt spid="1843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dissolve">
                                      <p:cBhvr>
                                        <p:cTn id="18" dur="500"/>
                                        <p:tgtEl>
                                          <p:spTgt spid="18435">
                                            <p:txEl>
                                              <p:pRg st="2" end="2"/>
                                            </p:txEl>
                                          </p:spTgt>
                                        </p:tgtEl>
                                      </p:cBhvr>
                                    </p:animEffect>
                                  </p:childTnLst>
                                </p:cTn>
                              </p:par>
                            </p:childTnLst>
                          </p:cTn>
                        </p:par>
                        <p:par>
                          <p:cTn id="19" fill="hold" nodeType="afterGroup">
                            <p:stCondLst>
                              <p:cond delay="500"/>
                            </p:stCondLst>
                            <p:childTnLst>
                              <p:par>
                                <p:cTn id="20" presetID="9" presetClass="entr" presetSubtype="0" fill="hold" nodeType="after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par>
                          <p:cTn id="23" fill="hold" nodeType="afterGroup">
                            <p:stCondLst>
                              <p:cond delay="1000"/>
                            </p:stCondLst>
                            <p:childTnLst>
                              <p:par>
                                <p:cTn id="24" presetID="10" presetClass="entr" presetSubtype="0" fill="hold" nodeType="afterEffect">
                                  <p:stCondLst>
                                    <p:cond delay="0"/>
                                  </p:stCondLst>
                                  <p:childTnLst>
                                    <p:set>
                                      <p:cBhvr>
                                        <p:cTn id="25" dur="1" fill="hold">
                                          <p:stCondLst>
                                            <p:cond delay="0"/>
                                          </p:stCondLst>
                                        </p:cTn>
                                        <p:tgtEl>
                                          <p:spTgt spid="18445"/>
                                        </p:tgtEl>
                                        <p:attrNameLst>
                                          <p:attrName>style.visibility</p:attrName>
                                        </p:attrNameLst>
                                      </p:cBhvr>
                                      <p:to>
                                        <p:strVal val="visible"/>
                                      </p:to>
                                    </p:set>
                                    <p:animEffect transition="in" filter="fade">
                                      <p:cBhvr>
                                        <p:cTn id="26" dur="2000"/>
                                        <p:tgtEl>
                                          <p:spTgt spid="1844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18441"/>
                                        </p:tgtEl>
                                        <p:attrNameLst>
                                          <p:attrName>style.visibility</p:attrName>
                                        </p:attrNameLst>
                                      </p:cBhvr>
                                      <p:to>
                                        <p:strVal val="visible"/>
                                      </p:to>
                                    </p:set>
                                    <p:animEffect transition="in" filter="blinds(horizontal)">
                                      <p:cBhvr>
                                        <p:cTn id="31" dur="500"/>
                                        <p:tgtEl>
                                          <p:spTgt spid="1844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8442"/>
                                        </p:tgtEl>
                                        <p:attrNameLst>
                                          <p:attrName>style.visibility</p:attrName>
                                        </p:attrNameLst>
                                      </p:cBhvr>
                                      <p:to>
                                        <p:strVal val="visible"/>
                                      </p:to>
                                    </p:set>
                                    <p:animEffect transition="in" filter="blinds(horizontal)">
                                      <p:cBhvr>
                                        <p:cTn id="34" dur="5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78D3541A-198A-4C82-B3B5-CB6B1352F9BC}"/>
              </a:ext>
            </a:extLst>
          </p:cNvPr>
          <p:cNvSpPr>
            <a:spLocks noGrp="1" noChangeArrowheads="1"/>
          </p:cNvSpPr>
          <p:nvPr>
            <p:ph idx="1"/>
          </p:nvPr>
        </p:nvSpPr>
        <p:spPr>
          <a:xfrm>
            <a:off x="76200" y="2133600"/>
            <a:ext cx="12039600" cy="4343400"/>
          </a:xfrm>
          <a:effectLst/>
        </p:spPr>
        <p:txBody>
          <a:bodyPr>
            <a:normAutofit/>
          </a:bodyPr>
          <a:lstStyle/>
          <a:p>
            <a:r>
              <a:rPr lang="en-US" altLang="en-US" sz="3200" b="1" dirty="0">
                <a:latin typeface="Inter" panose="020B0502030000000004" pitchFamily="34" charset="0"/>
              </a:rPr>
              <a:t> Satan would like us to believe that we are helpless –</a:t>
            </a:r>
            <a:br>
              <a:rPr lang="en-US" altLang="en-US" sz="3200" b="1" dirty="0">
                <a:latin typeface="Inter" panose="020B0502030000000004" pitchFamily="34" charset="0"/>
              </a:rPr>
            </a:br>
            <a:r>
              <a:rPr lang="en-US" altLang="en-US" sz="3200" b="1" dirty="0">
                <a:latin typeface="Inter" panose="020B0502030000000004" pitchFamily="34" charset="0"/>
              </a:rPr>
              <a:t> nothing sinful is our fault!</a:t>
            </a:r>
          </a:p>
          <a:p>
            <a:pPr lvl="1"/>
            <a:r>
              <a:rPr lang="en-US" altLang="en-US" sz="3000" dirty="0">
                <a:latin typeface="Inter" panose="020B0502030000000004" pitchFamily="34" charset="0"/>
              </a:rPr>
              <a:t> We do not have to be the passive victims of sin</a:t>
            </a:r>
          </a:p>
          <a:p>
            <a:pPr lvl="1"/>
            <a:r>
              <a:rPr lang="en-US" altLang="en-US" sz="3000" dirty="0">
                <a:latin typeface="Inter" panose="020B0502030000000004" pitchFamily="34" charset="0"/>
              </a:rPr>
              <a:t> Our behavior ought to be the result of our decisions,</a:t>
            </a:r>
            <a:br>
              <a:rPr lang="en-US" altLang="en-US" sz="3000" dirty="0">
                <a:latin typeface="Inter" panose="020B0502030000000004" pitchFamily="34" charset="0"/>
              </a:rPr>
            </a:br>
            <a:r>
              <a:rPr lang="en-US" altLang="en-US" sz="3000" dirty="0">
                <a:latin typeface="Inter" panose="020B0502030000000004" pitchFamily="34" charset="0"/>
              </a:rPr>
              <a:t>  not our conditions</a:t>
            </a:r>
          </a:p>
          <a:p>
            <a:r>
              <a:rPr lang="en-US" altLang="en-US" sz="3200" b="1" dirty="0">
                <a:latin typeface="Inter" panose="020B0502030000000004" pitchFamily="34" charset="0"/>
              </a:rPr>
              <a:t> We </a:t>
            </a:r>
            <a:r>
              <a:rPr lang="en-US" altLang="en-US" sz="3200" b="1" dirty="0">
                <a:solidFill>
                  <a:schemeClr val="accent1"/>
                </a:solidFill>
                <a:latin typeface="Inter" panose="020B0502030000000004" pitchFamily="34" charset="0"/>
              </a:rPr>
              <a:t>NEVER</a:t>
            </a:r>
            <a:r>
              <a:rPr lang="en-US" altLang="en-US" sz="3200" b="1" dirty="0">
                <a:latin typeface="Inter" panose="020B0502030000000004" pitchFamily="34" charset="0"/>
              </a:rPr>
              <a:t> have to sin</a:t>
            </a:r>
          </a:p>
          <a:p>
            <a:pPr lvl="1"/>
            <a:r>
              <a:rPr lang="en-US" altLang="en-US" sz="3000" dirty="0">
                <a:solidFill>
                  <a:srgbClr val="FFFF00"/>
                </a:solidFill>
                <a:latin typeface="Inter Medium" panose="020B0602030000000004" pitchFamily="34" charset="0"/>
                <a:ea typeface="Inter Medium" panose="020B0602030000000004" pitchFamily="34" charset="0"/>
              </a:rPr>
              <a:t> James 1:12-16</a:t>
            </a:r>
          </a:p>
        </p:txBody>
      </p:sp>
      <p:pic>
        <p:nvPicPr>
          <p:cNvPr id="19470" name="Picture 14">
            <a:extLst>
              <a:ext uri="{FF2B5EF4-FFF2-40B4-BE49-F238E27FC236}">
                <a16:creationId xmlns:a16="http://schemas.microsoft.com/office/drawing/2014/main" id="{AE2515B6-A0D8-40C4-BE2E-F4EDE61AB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4600" y="4625788"/>
            <a:ext cx="19812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AAE2D2CE-03E7-4D2F-A1F0-BE2324189E50}"/>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9" name="Rectangle 2">
            <a:extLst>
              <a:ext uri="{FF2B5EF4-FFF2-40B4-BE49-F238E27FC236}">
                <a16:creationId xmlns:a16="http://schemas.microsoft.com/office/drawing/2014/main" id="{3899B14B-C791-4A97-9E6D-F03D5CD024B8}"/>
              </a:ext>
            </a:extLst>
          </p:cNvPr>
          <p:cNvSpPr>
            <a:spLocks noGrp="1" noChangeArrowheads="1"/>
          </p:cNvSpPr>
          <p:nvPr>
            <p:ph type="title"/>
          </p:nvPr>
        </p:nvSpPr>
        <p:spPr>
          <a:xfrm>
            <a:off x="0" y="381000"/>
            <a:ext cx="12192000" cy="970450"/>
          </a:xfrm>
          <a:effectLst>
            <a:outerShdw dist="35921" dir="2700000" algn="ctr" rotWithShape="0">
              <a:srgbClr val="000000"/>
            </a:outerShdw>
          </a:effectLst>
        </p:spPr>
        <p:txBody>
          <a:bodyPr/>
          <a:lstStyle/>
          <a:p>
            <a:pPr algn="ctr"/>
            <a:r>
              <a:rPr lang="en-US" altLang="en-US" sz="4800" b="1" dirty="0">
                <a:latin typeface="Inter" panose="020B0502030000000004" pitchFamily="34" charset="0"/>
              </a:rPr>
              <a:t>Conclusion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5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Effect transition="in" filter="dissolve">
                                      <p:cBhvr>
                                        <p:cTn id="13" dur="500"/>
                                        <p:tgtEl>
                                          <p:spTgt spid="19459">
                                            <p:txEl>
                                              <p:pRg st="1" end="1"/>
                                            </p:txEl>
                                          </p:spTgt>
                                        </p:tgtEl>
                                      </p:cBhvr>
                                    </p:animEffect>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 calcmode="lin" valueType="num">
                                      <p:cBhvr>
                                        <p:cTn id="22"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19459">
                                            <p:txEl>
                                              <p:pRg st="3" end="3"/>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500"/>
                            </p:stCondLst>
                            <p:childTnLst>
                              <p:par>
                                <p:cTn id="25" presetID="9" presetClass="entr" presetSubtype="0" fill="hold" nodeType="after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dissolve">
                                      <p:cBhvr>
                                        <p:cTn id="27" dur="500"/>
                                        <p:tgtEl>
                                          <p:spTgt spid="19459">
                                            <p:txEl>
                                              <p:pRg st="4" end="4"/>
                                            </p:txEl>
                                          </p:spTgt>
                                        </p:tgtEl>
                                      </p:cBhvr>
                                    </p:animEffect>
                                  </p:childTnLst>
                                </p:cTn>
                              </p:par>
                            </p:childTnLst>
                          </p:cTn>
                        </p:par>
                        <p:par>
                          <p:cTn id="28" fill="hold" nodeType="afterGroup">
                            <p:stCondLst>
                              <p:cond delay="1000"/>
                            </p:stCondLst>
                            <p:childTnLst>
                              <p:par>
                                <p:cTn id="29" presetID="10" presetClass="entr" presetSubtype="0" fill="hold" nodeType="afterEffect">
                                  <p:stCondLst>
                                    <p:cond delay="0"/>
                                  </p:stCondLst>
                                  <p:childTnLst>
                                    <p:set>
                                      <p:cBhvr>
                                        <p:cTn id="30" dur="1" fill="hold">
                                          <p:stCondLst>
                                            <p:cond delay="0"/>
                                          </p:stCondLst>
                                        </p:cTn>
                                        <p:tgtEl>
                                          <p:spTgt spid="19470"/>
                                        </p:tgtEl>
                                        <p:attrNameLst>
                                          <p:attrName>style.visibility</p:attrName>
                                        </p:attrNameLst>
                                      </p:cBhvr>
                                      <p:to>
                                        <p:strVal val="visible"/>
                                      </p:to>
                                    </p:set>
                                    <p:animEffect transition="in" filter="fade">
                                      <p:cBhvr>
                                        <p:cTn id="31" dur="2000"/>
                                        <p:tgtEl>
                                          <p:spTgt spid="19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657D58B7-02CE-4DA7-8425-AC53E579F5BD}"/>
              </a:ext>
            </a:extLst>
          </p:cNvPr>
          <p:cNvSpPr>
            <a:spLocks noGrp="1" noChangeArrowheads="1"/>
          </p:cNvSpPr>
          <p:nvPr>
            <p:ph idx="1"/>
          </p:nvPr>
        </p:nvSpPr>
        <p:spPr>
          <a:xfrm>
            <a:off x="457200" y="4359836"/>
            <a:ext cx="7543800" cy="2193363"/>
          </a:xfrm>
          <a:effectLst/>
        </p:spPr>
        <p:txBody>
          <a:bodyPr>
            <a:normAutofit/>
          </a:bodyPr>
          <a:lstStyle/>
          <a:p>
            <a:r>
              <a:rPr lang="en-US" altLang="en-US" sz="3000" dirty="0">
                <a:latin typeface="Inter" panose="020B0502030000000004" pitchFamily="34" charset="0"/>
              </a:rPr>
              <a:t> When we do mess up, make mistakes,</a:t>
            </a:r>
            <a:br>
              <a:rPr lang="en-US" altLang="en-US" sz="3000" dirty="0">
                <a:latin typeface="Inter" panose="020B0502030000000004" pitchFamily="34" charset="0"/>
              </a:rPr>
            </a:br>
            <a:r>
              <a:rPr lang="en-US" altLang="en-US" sz="3000" dirty="0">
                <a:latin typeface="Inter" panose="020B0502030000000004" pitchFamily="34" charset="0"/>
              </a:rPr>
              <a:t>and sin – don’t blame others or things,</a:t>
            </a:r>
            <a:br>
              <a:rPr lang="en-US" altLang="en-US" sz="3000" dirty="0">
                <a:latin typeface="Inter" panose="020B0502030000000004" pitchFamily="34" charset="0"/>
              </a:rPr>
            </a:br>
            <a:r>
              <a:rPr lang="en-US" altLang="en-US" sz="3000" dirty="0">
                <a:latin typeface="Inter" panose="020B0502030000000004" pitchFamily="34" charset="0"/>
              </a:rPr>
              <a:t>but rather accept what we have done</a:t>
            </a:r>
            <a:br>
              <a:rPr lang="en-US" altLang="en-US" sz="3000" dirty="0">
                <a:latin typeface="Inter" panose="020B0502030000000004" pitchFamily="34" charset="0"/>
              </a:rPr>
            </a:br>
            <a:r>
              <a:rPr lang="en-US" altLang="en-US" sz="3000" dirty="0">
                <a:latin typeface="Inter" panose="020B0502030000000004" pitchFamily="34" charset="0"/>
              </a:rPr>
              <a:t>as wrong and ask God to forgive us</a:t>
            </a:r>
          </a:p>
        </p:txBody>
      </p:sp>
      <p:pic>
        <p:nvPicPr>
          <p:cNvPr id="20491" name="Picture 11">
            <a:extLst>
              <a:ext uri="{FF2B5EF4-FFF2-40B4-BE49-F238E27FC236}">
                <a16:creationId xmlns:a16="http://schemas.microsoft.com/office/drawing/2014/main" id="{4CB41023-32DF-4873-B264-A97DB066F0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2819400"/>
            <a:ext cx="4191000" cy="3657600"/>
          </a:xfrm>
          <a:prstGeom prst="rect">
            <a:avLst/>
          </a:prstGeom>
          <a:noFill/>
          <a:extLst>
            <a:ext uri="{909E8E84-426E-40DD-AFC4-6F175D3DCCD1}">
              <a14:hiddenFill xmlns:a14="http://schemas.microsoft.com/office/drawing/2010/main">
                <a:solidFill>
                  <a:srgbClr val="FFFFFF"/>
                </a:solidFill>
              </a14:hiddenFill>
            </a:ext>
          </a:extLst>
        </p:spPr>
      </p:pic>
      <p:sp>
        <p:nvSpPr>
          <p:cNvPr id="20492" name="Rectangle 12">
            <a:extLst>
              <a:ext uri="{FF2B5EF4-FFF2-40B4-BE49-F238E27FC236}">
                <a16:creationId xmlns:a16="http://schemas.microsoft.com/office/drawing/2014/main" id="{5FA85F0C-A8D0-4BDE-B9F8-69F40AE4BB97}"/>
              </a:ext>
            </a:extLst>
          </p:cNvPr>
          <p:cNvSpPr>
            <a:spLocks noChangeArrowheads="1"/>
          </p:cNvSpPr>
          <p:nvPr/>
        </p:nvSpPr>
        <p:spPr bwMode="auto">
          <a:xfrm>
            <a:off x="152400" y="2285999"/>
            <a:ext cx="11887200" cy="1139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lstStyle>
            <a:lvl1pPr marL="342900" indent="-342900">
              <a:spcBef>
                <a:spcPct val="20000"/>
              </a:spcBef>
              <a:buClr>
                <a:schemeClr val="accent2"/>
              </a:buClr>
              <a:buChar char="•"/>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accent2"/>
              </a:buClr>
              <a:buChar char="•"/>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nSpc>
                <a:spcPct val="90000"/>
              </a:lnSpc>
            </a:pPr>
            <a:r>
              <a:rPr lang="en-US" altLang="en-US" b="1" dirty="0">
                <a:latin typeface="Inter" panose="020B0502030000000004" pitchFamily="34" charset="0"/>
              </a:rPr>
              <a:t>Outside sources might help, but what we really need is Jesus Christ!</a:t>
            </a:r>
          </a:p>
        </p:txBody>
      </p:sp>
      <p:sp>
        <p:nvSpPr>
          <p:cNvPr id="20493" name="Rectangle 13">
            <a:extLst>
              <a:ext uri="{FF2B5EF4-FFF2-40B4-BE49-F238E27FC236}">
                <a16:creationId xmlns:a16="http://schemas.microsoft.com/office/drawing/2014/main" id="{A5C66E36-7FF2-45AB-AAF9-BB0C201EF3A1}"/>
              </a:ext>
            </a:extLst>
          </p:cNvPr>
          <p:cNvSpPr>
            <a:spLocks noChangeArrowheads="1"/>
          </p:cNvSpPr>
          <p:nvPr/>
        </p:nvSpPr>
        <p:spPr bwMode="auto">
          <a:xfrm>
            <a:off x="0" y="3352800"/>
            <a:ext cx="79248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Text Box 14">
            <a:extLst>
              <a:ext uri="{FF2B5EF4-FFF2-40B4-BE49-F238E27FC236}">
                <a16:creationId xmlns:a16="http://schemas.microsoft.com/office/drawing/2014/main" id="{890E5603-2F1B-4AE2-AC7B-49D5099710B9}"/>
              </a:ext>
            </a:extLst>
          </p:cNvPr>
          <p:cNvSpPr txBox="1">
            <a:spLocks noChangeArrowheads="1"/>
          </p:cNvSpPr>
          <p:nvPr/>
        </p:nvSpPr>
        <p:spPr bwMode="auto">
          <a:xfrm>
            <a:off x="0" y="3421559"/>
            <a:ext cx="7924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20000"/>
              </a:spcBef>
              <a:buClr>
                <a:schemeClr val="accent2"/>
              </a:buClr>
            </a:pPr>
            <a:r>
              <a:rPr lang="en-US" altLang="en-US" sz="2200" dirty="0">
                <a:solidFill>
                  <a:srgbClr val="000000"/>
                </a:solidFill>
                <a:latin typeface="Inter" panose="020B0502030000000004" pitchFamily="34" charset="0"/>
              </a:rPr>
              <a:t>“Therefore, do not let sin reign in your mortal body,</a:t>
            </a:r>
            <a:br>
              <a:rPr lang="en-US" altLang="en-US" sz="2200" dirty="0">
                <a:solidFill>
                  <a:srgbClr val="000000"/>
                </a:solidFill>
                <a:latin typeface="Inter" panose="020B0502030000000004" pitchFamily="34" charset="0"/>
              </a:rPr>
            </a:br>
            <a:r>
              <a:rPr lang="en-US" altLang="en-US" sz="2200" dirty="0">
                <a:solidFill>
                  <a:srgbClr val="000000"/>
                </a:solidFill>
                <a:latin typeface="Inter" panose="020B0502030000000004" pitchFamily="34" charset="0"/>
              </a:rPr>
              <a:t>that you should obey it in its lusts” </a:t>
            </a:r>
            <a:r>
              <a:rPr lang="en-US" altLang="en-US" sz="2200" b="1" dirty="0">
                <a:solidFill>
                  <a:srgbClr val="000000"/>
                </a:solidFill>
                <a:latin typeface="Inter" panose="020B0502030000000004" pitchFamily="34" charset="0"/>
              </a:rPr>
              <a:t>Romans 6:12</a:t>
            </a:r>
            <a:endParaRPr lang="en-US" altLang="en-US" sz="2200" dirty="0">
              <a:solidFill>
                <a:srgbClr val="000000"/>
              </a:solidFill>
              <a:latin typeface="Inter" panose="020B0502030000000004" pitchFamily="34" charset="0"/>
            </a:endParaRPr>
          </a:p>
        </p:txBody>
      </p:sp>
      <p:sp>
        <p:nvSpPr>
          <p:cNvPr id="14" name="TextBox 13">
            <a:extLst>
              <a:ext uri="{FF2B5EF4-FFF2-40B4-BE49-F238E27FC236}">
                <a16:creationId xmlns:a16="http://schemas.microsoft.com/office/drawing/2014/main" id="{D50B5D52-FC5B-4C30-988A-E36FD9BC1CBF}"/>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7" name="Rectangle 2">
            <a:extLst>
              <a:ext uri="{FF2B5EF4-FFF2-40B4-BE49-F238E27FC236}">
                <a16:creationId xmlns:a16="http://schemas.microsoft.com/office/drawing/2014/main" id="{8F588E36-F9D9-4DA0-B6B2-D43BA079368D}"/>
              </a:ext>
            </a:extLst>
          </p:cNvPr>
          <p:cNvSpPr>
            <a:spLocks noGrp="1" noChangeArrowheads="1"/>
          </p:cNvSpPr>
          <p:nvPr>
            <p:ph type="title"/>
          </p:nvPr>
        </p:nvSpPr>
        <p:spPr>
          <a:xfrm>
            <a:off x="0" y="381000"/>
            <a:ext cx="12192000" cy="970450"/>
          </a:xfrm>
          <a:effectLst>
            <a:outerShdw dist="35921" dir="2700000" algn="ctr" rotWithShape="0">
              <a:srgbClr val="000000"/>
            </a:outerShdw>
          </a:effectLst>
        </p:spPr>
        <p:txBody>
          <a:bodyPr/>
          <a:lstStyle/>
          <a:p>
            <a:pPr algn="ctr"/>
            <a:r>
              <a:rPr lang="en-US" altLang="en-US" sz="4800" b="1" dirty="0">
                <a:latin typeface="Inter" panose="020B0502030000000004" pitchFamily="34" charset="0"/>
              </a:rPr>
              <a:t>Conclusion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0492">
                                            <p:txEl>
                                              <p:pRg st="0" end="0"/>
                                            </p:txEl>
                                          </p:spTgt>
                                        </p:tgtEl>
                                        <p:attrNameLst>
                                          <p:attrName>style.visibility</p:attrName>
                                        </p:attrNameLst>
                                      </p:cBhvr>
                                      <p:to>
                                        <p:strVal val="visible"/>
                                      </p:to>
                                    </p:set>
                                    <p:anim calcmode="lin" valueType="num">
                                      <p:cBhvr>
                                        <p:cTn id="7" dur="500" fill="hold"/>
                                        <p:tgtEl>
                                          <p:spTgt spid="2049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9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0493"/>
                                        </p:tgtEl>
                                        <p:attrNameLst>
                                          <p:attrName>style.visibility</p:attrName>
                                        </p:attrNameLst>
                                      </p:cBhvr>
                                      <p:to>
                                        <p:strVal val="visible"/>
                                      </p:to>
                                    </p:set>
                                    <p:animEffect transition="in" filter="blinds(horizontal)">
                                      <p:cBhvr>
                                        <p:cTn id="13" dur="500"/>
                                        <p:tgtEl>
                                          <p:spTgt spid="2049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494"/>
                                        </p:tgtEl>
                                        <p:attrNameLst>
                                          <p:attrName>style.visibility</p:attrName>
                                        </p:attrNameLst>
                                      </p:cBhvr>
                                      <p:to>
                                        <p:strVal val="visible"/>
                                      </p:to>
                                    </p:set>
                                    <p:animEffect transition="in" filter="blinds(horizontal)">
                                      <p:cBhvr>
                                        <p:cTn id="16" dur="500"/>
                                        <p:tgtEl>
                                          <p:spTgt spid="2049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20491"/>
                                        </p:tgtEl>
                                        <p:attrNameLst>
                                          <p:attrName>style.visibility</p:attrName>
                                        </p:attrNameLst>
                                      </p:cBhvr>
                                      <p:to>
                                        <p:strVal val="visible"/>
                                      </p:to>
                                    </p:set>
                                    <p:anim calcmode="lin" valueType="num">
                                      <p:cBhvr>
                                        <p:cTn id="21" dur="500" fill="hold"/>
                                        <p:tgtEl>
                                          <p:spTgt spid="20491"/>
                                        </p:tgtEl>
                                        <p:attrNameLst>
                                          <p:attrName>ppt_w</p:attrName>
                                        </p:attrNameLst>
                                      </p:cBhvr>
                                      <p:tavLst>
                                        <p:tav tm="0">
                                          <p:val>
                                            <p:fltVal val="0"/>
                                          </p:val>
                                        </p:tav>
                                        <p:tav tm="100000">
                                          <p:val>
                                            <p:strVal val="#ppt_w"/>
                                          </p:val>
                                        </p:tav>
                                      </p:tavLst>
                                    </p:anim>
                                    <p:anim calcmode="lin" valueType="num">
                                      <p:cBhvr>
                                        <p:cTn id="22" dur="500" fill="hold"/>
                                        <p:tgtEl>
                                          <p:spTgt spid="20491"/>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20483">
                                            <p:txEl>
                                              <p:pRg st="0" end="0"/>
                                            </p:txEl>
                                          </p:spTgt>
                                        </p:tgtEl>
                                        <p:attrNameLst>
                                          <p:attrName>style.visibility</p:attrName>
                                        </p:attrNameLst>
                                      </p:cBhvr>
                                      <p:to>
                                        <p:strVal val="visible"/>
                                      </p:to>
                                    </p:set>
                                    <p:animEffect transition="in" filter="dissolve">
                                      <p:cBhvr>
                                        <p:cTn id="26"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9F993C2-DC40-4064-8EA3-A39829C77A08}"/>
              </a:ext>
            </a:extLst>
          </p:cNvPr>
          <p:cNvSpPr>
            <a:spLocks noGrp="1" noChangeArrowheads="1"/>
          </p:cNvSpPr>
          <p:nvPr>
            <p:ph type="title"/>
          </p:nvPr>
        </p:nvSpPr>
        <p:spPr>
          <a:xfrm>
            <a:off x="0" y="381000"/>
            <a:ext cx="12192000" cy="970450"/>
          </a:xfrm>
          <a:effectLst>
            <a:outerShdw dist="35921" dir="2700000" algn="ctr" rotWithShape="0">
              <a:srgbClr val="000000"/>
            </a:outerShdw>
          </a:effectLst>
        </p:spPr>
        <p:txBody>
          <a:bodyPr/>
          <a:lstStyle/>
          <a:p>
            <a:pPr algn="ctr"/>
            <a:r>
              <a:rPr lang="en-US" altLang="en-US" sz="4800" b="1" dirty="0">
                <a:latin typeface="Inter" panose="020B0502030000000004" pitchFamily="34" charset="0"/>
              </a:rPr>
              <a:t>Introduction</a:t>
            </a:r>
          </a:p>
        </p:txBody>
      </p:sp>
      <p:sp>
        <p:nvSpPr>
          <p:cNvPr id="7171" name="Rectangle 3">
            <a:extLst>
              <a:ext uri="{FF2B5EF4-FFF2-40B4-BE49-F238E27FC236}">
                <a16:creationId xmlns:a16="http://schemas.microsoft.com/office/drawing/2014/main" id="{AB17C6C2-3347-46D4-AEEE-E5F84A9D9194}"/>
              </a:ext>
            </a:extLst>
          </p:cNvPr>
          <p:cNvSpPr>
            <a:spLocks noGrp="1" noChangeArrowheads="1"/>
          </p:cNvSpPr>
          <p:nvPr>
            <p:ph idx="1"/>
          </p:nvPr>
        </p:nvSpPr>
        <p:spPr>
          <a:xfrm>
            <a:off x="152400" y="2133600"/>
            <a:ext cx="11887200" cy="4419600"/>
          </a:xfrm>
          <a:effectLst/>
        </p:spPr>
        <p:txBody>
          <a:bodyPr/>
          <a:lstStyle/>
          <a:p>
            <a:r>
              <a:rPr lang="en-US" altLang="en-US" sz="3200" b="1" dirty="0">
                <a:latin typeface="Inter" panose="020B0502030000000004" pitchFamily="34" charset="0"/>
              </a:rPr>
              <a:t> Few are willing to accept responsibility for their actions</a:t>
            </a:r>
          </a:p>
          <a:p>
            <a:pPr lvl="1"/>
            <a:r>
              <a:rPr lang="en-US" altLang="en-US" sz="3000" dirty="0">
                <a:latin typeface="Inter" panose="020B0502030000000004" pitchFamily="34" charset="0"/>
              </a:rPr>
              <a:t> Smoker: “can’t quit”</a:t>
            </a:r>
          </a:p>
          <a:p>
            <a:pPr lvl="1"/>
            <a:r>
              <a:rPr lang="en-US" altLang="en-US" sz="3000" dirty="0">
                <a:latin typeface="Inter" panose="020B0502030000000004" pitchFamily="34" charset="0"/>
              </a:rPr>
              <a:t> Gambler: “addicted”</a:t>
            </a:r>
          </a:p>
          <a:p>
            <a:pPr lvl="1"/>
            <a:r>
              <a:rPr lang="en-US" altLang="en-US" sz="3000" dirty="0">
                <a:latin typeface="Inter" panose="020B0502030000000004" pitchFamily="34" charset="0"/>
              </a:rPr>
              <a:t> Adulterer: “driven to it”</a:t>
            </a:r>
          </a:p>
          <a:p>
            <a:pPr lvl="1"/>
            <a:r>
              <a:rPr lang="en-US" altLang="en-US" sz="3000" dirty="0">
                <a:latin typeface="Inter" panose="020B0502030000000004" pitchFamily="34" charset="0"/>
              </a:rPr>
              <a:t> Homosexual: “born that way”</a:t>
            </a:r>
          </a:p>
          <a:p>
            <a:pPr lvl="1"/>
            <a:r>
              <a:rPr lang="en-US" altLang="en-US" sz="3000" dirty="0">
                <a:latin typeface="Inter" panose="020B0502030000000004" pitchFamily="34" charset="0"/>
              </a:rPr>
              <a:t> Murderer: “temporarily insane”</a:t>
            </a:r>
          </a:p>
          <a:p>
            <a:r>
              <a:rPr lang="en-US" altLang="en-US" sz="3200" b="1" dirty="0">
                <a:latin typeface="Inter" panose="020B0502030000000004" pitchFamily="34" charset="0"/>
              </a:rPr>
              <a:t> Offenders are no longer sinful or criminal, but sick</a:t>
            </a:r>
            <a:endParaRPr lang="en-US" altLang="en-US" sz="3200" b="1" dirty="0">
              <a:solidFill>
                <a:schemeClr val="accent2"/>
              </a:solidFill>
              <a:latin typeface="Inter" panose="020B0502030000000004" pitchFamily="34" charset="0"/>
            </a:endParaRPr>
          </a:p>
        </p:txBody>
      </p:sp>
      <p:pic>
        <p:nvPicPr>
          <p:cNvPr id="7178" name="Picture 10">
            <a:extLst>
              <a:ext uri="{FF2B5EF4-FFF2-40B4-BE49-F238E27FC236}">
                <a16:creationId xmlns:a16="http://schemas.microsoft.com/office/drawing/2014/main" id="{B1DF3278-1205-43FA-8303-42F0D45201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2920404"/>
            <a:ext cx="4537422" cy="294223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6F20010-C23E-494E-8818-EB632D9E7EFC}"/>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dissolve">
                                      <p:cBhvr>
                                        <p:cTn id="13" dur="500"/>
                                        <p:tgtEl>
                                          <p:spTgt spid="7171">
                                            <p:txEl>
                                              <p:pRg st="1" end="1"/>
                                            </p:txEl>
                                          </p:spTgt>
                                        </p:tgtEl>
                                      </p:cBhvr>
                                    </p:animEffect>
                                  </p:childTnLst>
                                </p:cTn>
                              </p:par>
                            </p:childTnLst>
                          </p:cTn>
                        </p:par>
                        <p:par>
                          <p:cTn id="14" fill="hold" nodeType="afterGroup">
                            <p:stCondLst>
                              <p:cond delay="500"/>
                            </p:stCondLst>
                            <p:childTnLst>
                              <p:par>
                                <p:cTn id="15" presetID="10" presetClass="entr" presetSubtype="0" fill="hold" nodeType="afterEffect">
                                  <p:stCondLst>
                                    <p:cond delay="0"/>
                                  </p:stCondLst>
                                  <p:childTnLst>
                                    <p:set>
                                      <p:cBhvr>
                                        <p:cTn id="16" dur="1" fill="hold">
                                          <p:stCondLst>
                                            <p:cond delay="0"/>
                                          </p:stCondLst>
                                        </p:cTn>
                                        <p:tgtEl>
                                          <p:spTgt spid="7178"/>
                                        </p:tgtEl>
                                        <p:attrNameLst>
                                          <p:attrName>style.visibility</p:attrName>
                                        </p:attrNameLst>
                                      </p:cBhvr>
                                      <p:to>
                                        <p:strVal val="visible"/>
                                      </p:to>
                                    </p:set>
                                    <p:animEffect transition="in" filter="fade">
                                      <p:cBhvr>
                                        <p:cTn id="17" dur="2000"/>
                                        <p:tgtEl>
                                          <p:spTgt spid="71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dissolve">
                                      <p:cBhvr>
                                        <p:cTn id="22" dur="5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dissolve">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dissolve">
                                      <p:cBhvr>
                                        <p:cTn id="32" dur="500"/>
                                        <p:tgtEl>
                                          <p:spTgt spid="717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dissolve">
                                      <p:cBhvr>
                                        <p:cTn id="37" dur="500"/>
                                        <p:tgtEl>
                                          <p:spTgt spid="717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 calcmode="lin" valueType="num">
                                      <p:cBhvr>
                                        <p:cTn id="42"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B595EC8F-9C9F-4379-A678-3070E1E9E6EF}"/>
              </a:ext>
            </a:extLst>
          </p:cNvPr>
          <p:cNvSpPr>
            <a:spLocks noGrp="1" noChangeArrowheads="1"/>
          </p:cNvSpPr>
          <p:nvPr>
            <p:ph idx="1"/>
          </p:nvPr>
        </p:nvSpPr>
        <p:spPr>
          <a:xfrm>
            <a:off x="152400" y="1905000"/>
            <a:ext cx="11887200" cy="4572000"/>
          </a:xfrm>
          <a:effectLst/>
        </p:spPr>
        <p:txBody>
          <a:bodyPr>
            <a:normAutofit/>
          </a:bodyPr>
          <a:lstStyle/>
          <a:p>
            <a:r>
              <a:rPr lang="en-US" altLang="en-US" sz="3200" b="1" dirty="0">
                <a:latin typeface="Inter" panose="020B0502030000000004" pitchFamily="34" charset="0"/>
              </a:rPr>
              <a:t> We in the church have not been unaffected</a:t>
            </a:r>
          </a:p>
          <a:p>
            <a:pPr lvl="1"/>
            <a:r>
              <a:rPr lang="en-US" altLang="en-US" sz="3000" dirty="0">
                <a:latin typeface="Inter" panose="020B0502030000000004" pitchFamily="34" charset="0"/>
              </a:rPr>
              <a:t> Need for repentance is often obscured by the notion that</a:t>
            </a:r>
            <a:br>
              <a:rPr lang="en-US" altLang="en-US" sz="3000" dirty="0">
                <a:latin typeface="Inter" panose="020B0502030000000004" pitchFamily="34" charset="0"/>
              </a:rPr>
            </a:br>
            <a:r>
              <a:rPr lang="en-US" altLang="en-US" sz="3000" dirty="0">
                <a:latin typeface="Inter" panose="020B0502030000000004" pitchFamily="34" charset="0"/>
              </a:rPr>
              <a:t>  we can’t change without therapeutic “help”</a:t>
            </a:r>
          </a:p>
          <a:p>
            <a:pPr lvl="2"/>
            <a:r>
              <a:rPr lang="en-US" altLang="en-US" sz="2800" dirty="0">
                <a:latin typeface="Inter" panose="020B0502030000000004" pitchFamily="34" charset="0"/>
              </a:rPr>
              <a:t> David: </a:t>
            </a:r>
            <a:r>
              <a:rPr lang="en-US" altLang="en-US" sz="2800" dirty="0">
                <a:solidFill>
                  <a:srgbClr val="FFFF00"/>
                </a:solidFill>
                <a:latin typeface="Inter" panose="020B0502030000000004" pitchFamily="34" charset="0"/>
              </a:rPr>
              <a:t>“I have sinned against the Lord”</a:t>
            </a:r>
          </a:p>
          <a:p>
            <a:pPr lvl="3"/>
            <a:r>
              <a:rPr lang="en-US" altLang="en-US" sz="2600" dirty="0">
                <a:latin typeface="Inter" panose="020B0502030000000004" pitchFamily="34" charset="0"/>
              </a:rPr>
              <a:t> Replaced by “I can’t help myself”</a:t>
            </a:r>
          </a:p>
          <a:p>
            <a:pPr lvl="2"/>
            <a:r>
              <a:rPr lang="en-US" altLang="en-US" sz="2800" dirty="0">
                <a:latin typeface="Inter" panose="020B0502030000000004" pitchFamily="34" charset="0"/>
              </a:rPr>
              <a:t> Jesus: </a:t>
            </a:r>
            <a:r>
              <a:rPr lang="en-US" altLang="en-US" sz="2800" dirty="0">
                <a:solidFill>
                  <a:srgbClr val="FFFF00"/>
                </a:solidFill>
                <a:latin typeface="Inter" panose="020B0502030000000004" pitchFamily="34" charset="0"/>
              </a:rPr>
              <a:t>“Go and sin no more”</a:t>
            </a:r>
          </a:p>
          <a:p>
            <a:pPr lvl="3"/>
            <a:r>
              <a:rPr lang="en-US" altLang="en-US" sz="2600" dirty="0">
                <a:latin typeface="Inter" panose="020B0502030000000004" pitchFamily="34" charset="0"/>
              </a:rPr>
              <a:t> Replaced by “Go and join a support group”</a:t>
            </a:r>
          </a:p>
        </p:txBody>
      </p:sp>
      <p:sp>
        <p:nvSpPr>
          <p:cNvPr id="10" name="TextBox 9">
            <a:extLst>
              <a:ext uri="{FF2B5EF4-FFF2-40B4-BE49-F238E27FC236}">
                <a16:creationId xmlns:a16="http://schemas.microsoft.com/office/drawing/2014/main" id="{21C65298-91CF-4D2C-9243-679D3C6DE6AA}"/>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3" name="Rectangle 2">
            <a:extLst>
              <a:ext uri="{FF2B5EF4-FFF2-40B4-BE49-F238E27FC236}">
                <a16:creationId xmlns:a16="http://schemas.microsoft.com/office/drawing/2014/main" id="{A7D022CD-26F7-4990-821D-986CC97C3C8B}"/>
              </a:ext>
            </a:extLst>
          </p:cNvPr>
          <p:cNvSpPr>
            <a:spLocks noGrp="1" noChangeArrowheads="1"/>
          </p:cNvSpPr>
          <p:nvPr>
            <p:ph type="title"/>
          </p:nvPr>
        </p:nvSpPr>
        <p:spPr>
          <a:xfrm>
            <a:off x="0" y="381000"/>
            <a:ext cx="12192000" cy="970450"/>
          </a:xfrm>
          <a:effectLst>
            <a:outerShdw dist="35921" dir="2700000" algn="ctr" rotWithShape="0">
              <a:srgbClr val="000000"/>
            </a:outerShdw>
          </a:effectLst>
        </p:spPr>
        <p:txBody>
          <a:bodyPr/>
          <a:lstStyle/>
          <a:p>
            <a:pPr algn="ctr"/>
            <a:r>
              <a:rPr lang="en-US" altLang="en-US" sz="4800" b="1" dirty="0">
                <a:latin typeface="Inter" panose="020B0502030000000004" pitchFamily="34" charset="0"/>
              </a:rPr>
              <a:t>Introduction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Effect transition="in" filter="dissolve">
                                      <p:cBhvr>
                                        <p:cTn id="13" dur="500"/>
                                        <p:tgtEl>
                                          <p:spTgt spid="819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 calcmode="lin" valueType="num">
                                      <p:cBhvr>
                                        <p:cTn id="18"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8195">
                                            <p:txEl>
                                              <p:pRg st="2" end="2"/>
                                            </p:txEl>
                                          </p:spTgt>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p:cTn id="22"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 calcmode="lin" valueType="num">
                                      <p:cBhvr>
                                        <p:cTn id="28"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195">
                                            <p:txEl>
                                              <p:pRg st="4" end="4"/>
                                            </p:txEl>
                                          </p:spTgt>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 calcmode="lin" valueType="num">
                                      <p:cBhvr>
                                        <p:cTn id="32"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819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4B5637F-D1D4-421B-A0FF-48003C16E2D2}"/>
              </a:ext>
            </a:extLst>
          </p:cNvPr>
          <p:cNvSpPr>
            <a:spLocks noGrp="1" noChangeArrowheads="1"/>
          </p:cNvSpPr>
          <p:nvPr>
            <p:ph type="title"/>
          </p:nvPr>
        </p:nvSpPr>
        <p:spPr>
          <a:xfrm>
            <a:off x="0" y="152400"/>
            <a:ext cx="12192000" cy="1143000"/>
          </a:xfrm>
          <a:effectLst>
            <a:outerShdw dist="35921" dir="2700000" algn="ctr" rotWithShape="0">
              <a:srgbClr val="000000"/>
            </a:outerShdw>
          </a:effectLst>
        </p:spPr>
        <p:txBody>
          <a:bodyPr>
            <a:normAutofit/>
          </a:bodyPr>
          <a:lstStyle/>
          <a:p>
            <a:pPr algn="ctr"/>
            <a:r>
              <a:rPr lang="en-US" altLang="en-US" sz="4800" b="1" dirty="0">
                <a:latin typeface="Inter" panose="020B0502030000000004" pitchFamily="34" charset="0"/>
              </a:rPr>
              <a:t>Responsible For Our Own Sins</a:t>
            </a:r>
          </a:p>
        </p:txBody>
      </p:sp>
      <p:sp>
        <p:nvSpPr>
          <p:cNvPr id="10243" name="Rectangle 3">
            <a:extLst>
              <a:ext uri="{FF2B5EF4-FFF2-40B4-BE49-F238E27FC236}">
                <a16:creationId xmlns:a16="http://schemas.microsoft.com/office/drawing/2014/main" id="{E1D404E1-DA78-4A83-867B-08631D4190BD}"/>
              </a:ext>
            </a:extLst>
          </p:cNvPr>
          <p:cNvSpPr>
            <a:spLocks noGrp="1" noChangeArrowheads="1"/>
          </p:cNvSpPr>
          <p:nvPr>
            <p:ph idx="1"/>
          </p:nvPr>
        </p:nvSpPr>
        <p:spPr>
          <a:xfrm>
            <a:off x="76200" y="1905000"/>
            <a:ext cx="12115800" cy="1170563"/>
          </a:xfrm>
          <a:effectLst/>
        </p:spPr>
        <p:txBody>
          <a:bodyPr>
            <a:normAutofit/>
          </a:bodyPr>
          <a:lstStyle/>
          <a:p>
            <a:r>
              <a:rPr lang="en-US" altLang="en-US" sz="3200" b="1" dirty="0">
                <a:latin typeface="Inter" panose="020B0502030000000004" pitchFamily="34" charset="0"/>
              </a:rPr>
              <a:t>May be influenced by others – but responsible for our sins</a:t>
            </a:r>
          </a:p>
        </p:txBody>
      </p:sp>
      <p:pic>
        <p:nvPicPr>
          <p:cNvPr id="10249" name="Picture 9">
            <a:extLst>
              <a:ext uri="{FF2B5EF4-FFF2-40B4-BE49-F238E27FC236}">
                <a16:creationId xmlns:a16="http://schemas.microsoft.com/office/drawing/2014/main" id="{463CAF3A-45F9-4765-8032-A76FD7EF9A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95601"/>
            <a:ext cx="2514600" cy="1752600"/>
          </a:xfrm>
          <a:prstGeom prst="rect">
            <a:avLst/>
          </a:prstGeom>
          <a:noFill/>
          <a:extLst>
            <a:ext uri="{909E8E84-426E-40DD-AFC4-6F175D3DCCD1}">
              <a14:hiddenFill xmlns:a14="http://schemas.microsoft.com/office/drawing/2010/main">
                <a:solidFill>
                  <a:srgbClr val="FFFFFF"/>
                </a:solidFill>
              </a14:hiddenFill>
            </a:ext>
          </a:extLst>
        </p:spPr>
      </p:pic>
      <p:sp>
        <p:nvSpPr>
          <p:cNvPr id="10250" name="Rectangle 10">
            <a:extLst>
              <a:ext uri="{FF2B5EF4-FFF2-40B4-BE49-F238E27FC236}">
                <a16:creationId xmlns:a16="http://schemas.microsoft.com/office/drawing/2014/main" id="{B66B75B5-DAB8-4634-8ED0-B514D1D0414B}"/>
              </a:ext>
            </a:extLst>
          </p:cNvPr>
          <p:cNvSpPr>
            <a:spLocks noChangeArrowheads="1"/>
          </p:cNvSpPr>
          <p:nvPr/>
        </p:nvSpPr>
        <p:spPr bwMode="auto">
          <a:xfrm>
            <a:off x="2743200" y="2895600"/>
            <a:ext cx="9296400" cy="1752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Text Box 11">
            <a:extLst>
              <a:ext uri="{FF2B5EF4-FFF2-40B4-BE49-F238E27FC236}">
                <a16:creationId xmlns:a16="http://schemas.microsoft.com/office/drawing/2014/main" id="{E75E5921-0C7C-4A69-9B67-313B34425184}"/>
              </a:ext>
            </a:extLst>
          </p:cNvPr>
          <p:cNvSpPr txBox="1">
            <a:spLocks noChangeArrowheads="1"/>
          </p:cNvSpPr>
          <p:nvPr/>
        </p:nvSpPr>
        <p:spPr bwMode="auto">
          <a:xfrm>
            <a:off x="2895600" y="30480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solidFill>
                  <a:srgbClr val="000000"/>
                </a:solidFill>
                <a:latin typeface="Inter" panose="020B0502030000000004" pitchFamily="34" charset="0"/>
              </a:rPr>
              <a:t>“Fathers shall not be put to death for their children, nor shall children be put to death for their fathers; a person shall be put to death for his own sin.”</a:t>
            </a:r>
            <a:br>
              <a:rPr lang="en-US" altLang="en-US" sz="2400" dirty="0">
                <a:solidFill>
                  <a:srgbClr val="000000"/>
                </a:solidFill>
                <a:latin typeface="Inter" panose="020B0502030000000004" pitchFamily="34" charset="0"/>
              </a:rPr>
            </a:br>
            <a:r>
              <a:rPr lang="en-US" altLang="en-US" sz="2400" b="1" dirty="0">
                <a:solidFill>
                  <a:srgbClr val="000000"/>
                </a:solidFill>
                <a:latin typeface="Inter" panose="020B0502030000000004" pitchFamily="34" charset="0"/>
              </a:rPr>
              <a:t>Deuteronomy 24:16</a:t>
            </a:r>
          </a:p>
        </p:txBody>
      </p:sp>
      <p:sp>
        <p:nvSpPr>
          <p:cNvPr id="10252" name="Rectangle 12">
            <a:extLst>
              <a:ext uri="{FF2B5EF4-FFF2-40B4-BE49-F238E27FC236}">
                <a16:creationId xmlns:a16="http://schemas.microsoft.com/office/drawing/2014/main" id="{257221A3-58B7-4FCD-8239-22C2E4A672A7}"/>
              </a:ext>
            </a:extLst>
          </p:cNvPr>
          <p:cNvSpPr>
            <a:spLocks noChangeArrowheads="1"/>
          </p:cNvSpPr>
          <p:nvPr/>
        </p:nvSpPr>
        <p:spPr bwMode="auto">
          <a:xfrm>
            <a:off x="152400" y="4770060"/>
            <a:ext cx="11887200" cy="178314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3">
            <a:extLst>
              <a:ext uri="{FF2B5EF4-FFF2-40B4-BE49-F238E27FC236}">
                <a16:creationId xmlns:a16="http://schemas.microsoft.com/office/drawing/2014/main" id="{3B5BFD28-DC68-4177-B901-C6F873D1C99C}"/>
              </a:ext>
            </a:extLst>
          </p:cNvPr>
          <p:cNvSpPr txBox="1">
            <a:spLocks noChangeArrowheads="1"/>
          </p:cNvSpPr>
          <p:nvPr/>
        </p:nvSpPr>
        <p:spPr bwMode="auto">
          <a:xfrm>
            <a:off x="304800" y="4907340"/>
            <a:ext cx="11582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latin typeface="Inter" panose="020B0502030000000004" pitchFamily="34" charset="0"/>
              </a:rPr>
              <a:t>“The soul who sins shall die. The son shall not bear the guilt of the father, nor the father bear the guilt of the son. The righteousness of the righteous shall be upon himself, and the wickedness of the wicked shall be upon himself.”</a:t>
            </a:r>
            <a:br>
              <a:rPr lang="en-US" altLang="en-US" sz="2400" dirty="0">
                <a:latin typeface="Inter" panose="020B0502030000000004" pitchFamily="34" charset="0"/>
              </a:rPr>
            </a:br>
            <a:r>
              <a:rPr lang="en-US" altLang="en-US" sz="2400" b="1" dirty="0">
                <a:latin typeface="Inter" panose="020B0502030000000004" pitchFamily="34" charset="0"/>
              </a:rPr>
              <a:t>Ezekiel 18:20</a:t>
            </a:r>
          </a:p>
        </p:txBody>
      </p:sp>
      <p:sp>
        <p:nvSpPr>
          <p:cNvPr id="15" name="TextBox 14">
            <a:extLst>
              <a:ext uri="{FF2B5EF4-FFF2-40B4-BE49-F238E27FC236}">
                <a16:creationId xmlns:a16="http://schemas.microsoft.com/office/drawing/2014/main" id="{57BC187E-9981-4627-B7F9-3725953CFB5C}"/>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fade">
                                      <p:cBhvr>
                                        <p:cTn id="12" dur="2000"/>
                                        <p:tgtEl>
                                          <p:spTgt spid="102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250"/>
                                        </p:tgtEl>
                                        <p:attrNameLst>
                                          <p:attrName>style.visibility</p:attrName>
                                        </p:attrNameLst>
                                      </p:cBhvr>
                                      <p:to>
                                        <p:strVal val="visible"/>
                                      </p:to>
                                    </p:set>
                                    <p:animEffect transition="in" filter="blinds(horizontal)">
                                      <p:cBhvr>
                                        <p:cTn id="17" dur="500"/>
                                        <p:tgtEl>
                                          <p:spTgt spid="10250"/>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251"/>
                                        </p:tgtEl>
                                        <p:attrNameLst>
                                          <p:attrName>style.visibility</p:attrName>
                                        </p:attrNameLst>
                                      </p:cBhvr>
                                      <p:to>
                                        <p:strVal val="visible"/>
                                      </p:to>
                                    </p:set>
                                    <p:animEffect transition="in" filter="blinds(horizontal)">
                                      <p:cBhvr>
                                        <p:cTn id="20" dur="500"/>
                                        <p:tgtEl>
                                          <p:spTgt spid="1025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0252"/>
                                        </p:tgtEl>
                                        <p:attrNameLst>
                                          <p:attrName>style.visibility</p:attrName>
                                        </p:attrNameLst>
                                      </p:cBhvr>
                                      <p:to>
                                        <p:strVal val="visible"/>
                                      </p:to>
                                    </p:set>
                                    <p:animEffect transition="in" filter="blinds(horizontal)">
                                      <p:cBhvr>
                                        <p:cTn id="25" dur="500"/>
                                        <p:tgtEl>
                                          <p:spTgt spid="1025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253"/>
                                        </p:tgtEl>
                                        <p:attrNameLst>
                                          <p:attrName>style.visibility</p:attrName>
                                        </p:attrNameLst>
                                      </p:cBhvr>
                                      <p:to>
                                        <p:strVal val="visible"/>
                                      </p:to>
                                    </p:set>
                                    <p:animEffect transition="in" filter="blinds(horizontal)">
                                      <p:cBhvr>
                                        <p:cTn id="28" dur="500"/>
                                        <p:tgtEl>
                                          <p:spTgt spid="1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p:bldP spid="102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DBA47FFF-2D98-4947-BB98-592035F382F3}"/>
              </a:ext>
            </a:extLst>
          </p:cNvPr>
          <p:cNvSpPr>
            <a:spLocks noGrp="1" noChangeArrowheads="1"/>
          </p:cNvSpPr>
          <p:nvPr>
            <p:ph idx="1"/>
          </p:nvPr>
        </p:nvSpPr>
        <p:spPr>
          <a:xfrm>
            <a:off x="152400" y="1905000"/>
            <a:ext cx="11887200" cy="4800600"/>
          </a:xfrm>
          <a:effectLst/>
        </p:spPr>
        <p:txBody>
          <a:bodyPr/>
          <a:lstStyle/>
          <a:p>
            <a:r>
              <a:rPr lang="en-US" altLang="en-US" sz="3200" b="1" dirty="0">
                <a:latin typeface="Inter" panose="020B0502030000000004" pitchFamily="34" charset="0"/>
              </a:rPr>
              <a:t> We tend to blame mis-conduct on four things</a:t>
            </a:r>
          </a:p>
          <a:p>
            <a:pPr lvl="1"/>
            <a:r>
              <a:rPr lang="en-US" altLang="en-US" sz="3000" dirty="0">
                <a:latin typeface="Inter" panose="020B0502030000000004" pitchFamily="34" charset="0"/>
              </a:rPr>
              <a:t> Heredity</a:t>
            </a:r>
          </a:p>
          <a:p>
            <a:pPr lvl="1"/>
            <a:r>
              <a:rPr lang="en-US" altLang="en-US" sz="3000" dirty="0">
                <a:latin typeface="Inter" panose="020B0502030000000004" pitchFamily="34" charset="0"/>
              </a:rPr>
              <a:t> Environment</a:t>
            </a:r>
          </a:p>
          <a:p>
            <a:pPr lvl="1"/>
            <a:r>
              <a:rPr lang="en-US" altLang="en-US" sz="3000" dirty="0">
                <a:latin typeface="Inter" panose="020B0502030000000004" pitchFamily="34" charset="0"/>
              </a:rPr>
              <a:t> Biochemistry</a:t>
            </a:r>
          </a:p>
          <a:p>
            <a:pPr lvl="1"/>
            <a:r>
              <a:rPr lang="en-US" altLang="en-US" sz="3000" dirty="0">
                <a:latin typeface="Inter" panose="020B0502030000000004" pitchFamily="34" charset="0"/>
              </a:rPr>
              <a:t> Psychological “disorders”</a:t>
            </a:r>
          </a:p>
          <a:p>
            <a:r>
              <a:rPr lang="en-US" altLang="en-US" sz="3200" b="1" dirty="0">
                <a:latin typeface="Inter" panose="020B0502030000000004" pitchFamily="34" charset="0"/>
              </a:rPr>
              <a:t> We have “medicalized” many misbehaviors that have</a:t>
            </a:r>
            <a:br>
              <a:rPr lang="en-US" altLang="en-US" sz="3200" b="1" dirty="0">
                <a:latin typeface="Inter" panose="020B0502030000000004" pitchFamily="34" charset="0"/>
              </a:rPr>
            </a:br>
            <a:r>
              <a:rPr lang="en-US" altLang="en-US" sz="3200" b="1" dirty="0">
                <a:latin typeface="Inter" panose="020B0502030000000004" pitchFamily="34" charset="0"/>
              </a:rPr>
              <a:t>  little or no medical component</a:t>
            </a:r>
          </a:p>
        </p:txBody>
      </p:sp>
      <p:pic>
        <p:nvPicPr>
          <p:cNvPr id="11277" name="Picture 13">
            <a:extLst>
              <a:ext uri="{FF2B5EF4-FFF2-40B4-BE49-F238E27FC236}">
                <a16:creationId xmlns:a16="http://schemas.microsoft.com/office/drawing/2014/main" id="{3CA050FE-2EDB-46C7-B2EB-997A19C3CB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0977" y="2971800"/>
            <a:ext cx="6238623" cy="224472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5D22ECD-276A-43C4-BFCD-9B2246289C3A}"/>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4" name="Rectangle 2">
            <a:extLst>
              <a:ext uri="{FF2B5EF4-FFF2-40B4-BE49-F238E27FC236}">
                <a16:creationId xmlns:a16="http://schemas.microsoft.com/office/drawing/2014/main" id="{131A658E-3092-43AD-860F-E9ABD68B77C8}"/>
              </a:ext>
            </a:extLst>
          </p:cNvPr>
          <p:cNvSpPr>
            <a:spLocks noGrp="1" noChangeArrowheads="1"/>
          </p:cNvSpPr>
          <p:nvPr>
            <p:ph type="title"/>
          </p:nvPr>
        </p:nvSpPr>
        <p:spPr>
          <a:xfrm>
            <a:off x="0" y="152400"/>
            <a:ext cx="12192000" cy="1143000"/>
          </a:xfrm>
          <a:effectLst>
            <a:outerShdw dist="35921" dir="2700000" algn="ctr" rotWithShape="0">
              <a:srgbClr val="000000"/>
            </a:outerShdw>
          </a:effectLst>
        </p:spPr>
        <p:txBody>
          <a:bodyPr>
            <a:normAutofit/>
          </a:bodyPr>
          <a:lstStyle/>
          <a:p>
            <a:pPr algn="ctr"/>
            <a:r>
              <a:rPr lang="en-US" altLang="en-US" sz="4800" b="1" dirty="0">
                <a:latin typeface="Inter" panose="020B0502030000000004" pitchFamily="34" charset="0"/>
              </a:rPr>
              <a:t>Responsible For Our Own Sins</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11277"/>
                                        </p:tgtEl>
                                        <p:attrNameLst>
                                          <p:attrName>style.visibility</p:attrName>
                                        </p:attrNameLst>
                                      </p:cBhvr>
                                      <p:to>
                                        <p:strVal val="visible"/>
                                      </p:to>
                                    </p:set>
                                    <p:animEffect transition="in" filter="fade">
                                      <p:cBhvr>
                                        <p:cTn id="12" dur="2000"/>
                                        <p:tgtEl>
                                          <p:spTgt spid="112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dissolve">
                                      <p:cBhvr>
                                        <p:cTn id="17" dur="5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dissolve">
                                      <p:cBhvr>
                                        <p:cTn id="22" dur="500"/>
                                        <p:tgtEl>
                                          <p:spTgt spid="112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dissolve">
                                      <p:cBhvr>
                                        <p:cTn id="27" dur="500"/>
                                        <p:tgtEl>
                                          <p:spTgt spid="112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dissolve">
                                      <p:cBhvr>
                                        <p:cTn id="32" dur="500"/>
                                        <p:tgtEl>
                                          <p:spTgt spid="112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p:cTn id="37" dur="5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126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3094AF6-BC98-4085-BE38-9B3516195BD2}"/>
              </a:ext>
            </a:extLst>
          </p:cNvPr>
          <p:cNvSpPr>
            <a:spLocks noGrp="1" noChangeArrowheads="1"/>
          </p:cNvSpPr>
          <p:nvPr>
            <p:ph type="title"/>
          </p:nvPr>
        </p:nvSpPr>
        <p:spPr>
          <a:xfrm>
            <a:off x="0" y="152400"/>
            <a:ext cx="12192000" cy="1143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Responsible For Our Own Sins</a:t>
            </a:r>
          </a:p>
        </p:txBody>
      </p:sp>
      <p:sp>
        <p:nvSpPr>
          <p:cNvPr id="12291" name="Rectangle 3">
            <a:extLst>
              <a:ext uri="{FF2B5EF4-FFF2-40B4-BE49-F238E27FC236}">
                <a16:creationId xmlns:a16="http://schemas.microsoft.com/office/drawing/2014/main" id="{889C53BE-3CB3-48BB-B878-2F3BADBEE37A}"/>
              </a:ext>
            </a:extLst>
          </p:cNvPr>
          <p:cNvSpPr>
            <a:spLocks noGrp="1" noChangeArrowheads="1"/>
          </p:cNvSpPr>
          <p:nvPr>
            <p:ph idx="1"/>
          </p:nvPr>
        </p:nvSpPr>
        <p:spPr>
          <a:xfrm>
            <a:off x="76200" y="1905000"/>
            <a:ext cx="12039600" cy="2923977"/>
          </a:xfrm>
          <a:effectLst/>
        </p:spPr>
        <p:txBody>
          <a:bodyPr/>
          <a:lstStyle/>
          <a:p>
            <a:r>
              <a:rPr lang="en-US" altLang="en-US" sz="3200" b="1" dirty="0">
                <a:latin typeface="Inter" panose="020B0502030000000004" pitchFamily="34" charset="0"/>
              </a:rPr>
              <a:t> We think in terms of bad things happening to us, rather than in terms of what we do of our own volition</a:t>
            </a:r>
          </a:p>
          <a:p>
            <a:pPr lvl="1"/>
            <a:r>
              <a:rPr lang="en-US" altLang="en-US" sz="3000" dirty="0">
                <a:solidFill>
                  <a:schemeClr val="tx2"/>
                </a:solidFill>
                <a:latin typeface="Inter" panose="020B0502030000000004" pitchFamily="34" charset="0"/>
              </a:rPr>
              <a:t> </a:t>
            </a:r>
            <a:r>
              <a:rPr lang="en-US" altLang="en-US" sz="3000" dirty="0">
                <a:latin typeface="Inter" panose="020B0502030000000004" pitchFamily="34" charset="0"/>
              </a:rPr>
              <a:t>Adam and Eve </a:t>
            </a:r>
            <a:r>
              <a:rPr lang="en-US" altLang="en-US" sz="3000" b="1" dirty="0">
                <a:latin typeface="Inter" panose="020B0502030000000004" pitchFamily="34" charset="0"/>
              </a:rPr>
              <a:t>(Genesis 3:12-13)</a:t>
            </a:r>
          </a:p>
          <a:p>
            <a:r>
              <a:rPr lang="en-US" altLang="en-US" sz="3200" b="1" dirty="0">
                <a:latin typeface="Inter" panose="020B0502030000000004" pitchFamily="34" charset="0"/>
              </a:rPr>
              <a:t> Trying to have our “responsibility” cake and eat it, too</a:t>
            </a:r>
          </a:p>
        </p:txBody>
      </p:sp>
      <p:pic>
        <p:nvPicPr>
          <p:cNvPr id="12297" name="Picture 9">
            <a:extLst>
              <a:ext uri="{FF2B5EF4-FFF2-40B4-BE49-F238E27FC236}">
                <a16:creationId xmlns:a16="http://schemas.microsoft.com/office/drawing/2014/main" id="{0FB86D45-F92C-448E-8EF0-41A9F62D486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4394200"/>
            <a:ext cx="1752600" cy="2082800"/>
          </a:xfrm>
          <a:prstGeom prst="rect">
            <a:avLst/>
          </a:prstGeom>
          <a:noFill/>
          <a:extLst>
            <a:ext uri="{909E8E84-426E-40DD-AFC4-6F175D3DCCD1}">
              <a14:hiddenFill xmlns:a14="http://schemas.microsoft.com/office/drawing/2010/main">
                <a:solidFill>
                  <a:srgbClr val="FFFFFF"/>
                </a:solidFill>
              </a14:hiddenFill>
            </a:ext>
          </a:extLst>
        </p:spPr>
      </p:pic>
      <p:sp>
        <p:nvSpPr>
          <p:cNvPr id="12298" name="AutoShape 10">
            <a:extLst>
              <a:ext uri="{FF2B5EF4-FFF2-40B4-BE49-F238E27FC236}">
                <a16:creationId xmlns:a16="http://schemas.microsoft.com/office/drawing/2014/main" id="{8E594BD4-D335-4426-B58E-7F56BB020CF9}"/>
              </a:ext>
            </a:extLst>
          </p:cNvPr>
          <p:cNvSpPr>
            <a:spLocks noChangeArrowheads="1"/>
          </p:cNvSpPr>
          <p:nvPr/>
        </p:nvSpPr>
        <p:spPr bwMode="auto">
          <a:xfrm>
            <a:off x="1981200" y="4876800"/>
            <a:ext cx="9906000" cy="1371600"/>
          </a:xfrm>
          <a:prstGeom prst="roundRect">
            <a:avLst>
              <a:gd name="adj" fmla="val 16667"/>
            </a:avLst>
          </a:pr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Text Box 11">
            <a:extLst>
              <a:ext uri="{FF2B5EF4-FFF2-40B4-BE49-F238E27FC236}">
                <a16:creationId xmlns:a16="http://schemas.microsoft.com/office/drawing/2014/main" id="{663B6192-8C95-49F3-9FB3-2C8DA78893DF}"/>
              </a:ext>
            </a:extLst>
          </p:cNvPr>
          <p:cNvSpPr txBox="1">
            <a:spLocks noChangeArrowheads="1"/>
          </p:cNvSpPr>
          <p:nvPr/>
        </p:nvSpPr>
        <p:spPr bwMode="auto">
          <a:xfrm>
            <a:off x="2057400" y="5080337"/>
            <a:ext cx="9753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000" dirty="0">
                <a:latin typeface="Inter" panose="020B0502030000000004" pitchFamily="34" charset="0"/>
              </a:rPr>
              <a:t>Franklin Jones: </a:t>
            </a:r>
            <a:r>
              <a:rPr lang="en-US" altLang="en-US" sz="3000" dirty="0">
                <a:latin typeface="Inter Medium" panose="020B0602030000000004" pitchFamily="34" charset="0"/>
                <a:ea typeface="Inter Medium" panose="020B0602030000000004" pitchFamily="34" charset="0"/>
              </a:rPr>
              <a:t>“Be thankful for bad luck. Without it,</a:t>
            </a:r>
            <a:br>
              <a:rPr lang="en-US" altLang="en-US" sz="3000" dirty="0">
                <a:latin typeface="Inter Medium" panose="020B0602030000000004" pitchFamily="34" charset="0"/>
                <a:ea typeface="Inter Medium" panose="020B0602030000000004" pitchFamily="34" charset="0"/>
              </a:rPr>
            </a:br>
            <a:r>
              <a:rPr lang="en-US" altLang="en-US" sz="3000" dirty="0">
                <a:latin typeface="Inter Medium" panose="020B0602030000000004" pitchFamily="34" charset="0"/>
                <a:ea typeface="Inter Medium" panose="020B0602030000000004" pitchFamily="34" charset="0"/>
              </a:rPr>
              <a:t>                     you’d have to blame yourself.”</a:t>
            </a:r>
          </a:p>
        </p:txBody>
      </p:sp>
      <p:sp>
        <p:nvSpPr>
          <p:cNvPr id="13" name="TextBox 12">
            <a:extLst>
              <a:ext uri="{FF2B5EF4-FFF2-40B4-BE49-F238E27FC236}">
                <a16:creationId xmlns:a16="http://schemas.microsoft.com/office/drawing/2014/main" id="{8B357262-C131-4580-854E-D4163D9D673E}"/>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p:cTn id="17"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2291">
                                            <p:txEl>
                                              <p:pRg st="2" end="2"/>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500"/>
                            </p:stCondLst>
                            <p:childTnLst>
                              <p:par>
                                <p:cTn id="20" presetID="10" presetClass="entr" presetSubtype="0" fill="hold" nodeType="after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fade">
                                      <p:cBhvr>
                                        <p:cTn id="22" dur="2000"/>
                                        <p:tgtEl>
                                          <p:spTgt spid="122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blinds(horizontal)">
                                      <p:cBhvr>
                                        <p:cTn id="27" dur="500"/>
                                        <p:tgtEl>
                                          <p:spTgt spid="1229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2299"/>
                                        </p:tgtEl>
                                        <p:attrNameLst>
                                          <p:attrName>style.visibility</p:attrName>
                                        </p:attrNameLst>
                                      </p:cBhvr>
                                      <p:to>
                                        <p:strVal val="visible"/>
                                      </p:to>
                                    </p:set>
                                    <p:animEffect transition="in" filter="blinds(horizontal)">
                                      <p:cBhvr>
                                        <p:cTn id="30" dur="5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22A10DD-00ED-46BC-8D61-32BCC63502F5}"/>
              </a:ext>
            </a:extLst>
          </p:cNvPr>
          <p:cNvSpPr>
            <a:spLocks noGrp="1" noChangeArrowheads="1"/>
          </p:cNvSpPr>
          <p:nvPr>
            <p:ph type="title"/>
          </p:nvPr>
        </p:nvSpPr>
        <p:spPr>
          <a:xfrm>
            <a:off x="0" y="152400"/>
            <a:ext cx="12192000" cy="1524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Responsibility Cannot Be Separated From Free Moral Agency</a:t>
            </a:r>
          </a:p>
        </p:txBody>
      </p:sp>
      <p:sp>
        <p:nvSpPr>
          <p:cNvPr id="13315" name="Rectangle 3">
            <a:extLst>
              <a:ext uri="{FF2B5EF4-FFF2-40B4-BE49-F238E27FC236}">
                <a16:creationId xmlns:a16="http://schemas.microsoft.com/office/drawing/2014/main" id="{B5423E1E-F88E-4365-A324-D7468C5FB36E}"/>
              </a:ext>
            </a:extLst>
          </p:cNvPr>
          <p:cNvSpPr>
            <a:spLocks noGrp="1" noChangeArrowheads="1"/>
          </p:cNvSpPr>
          <p:nvPr>
            <p:ph idx="1"/>
          </p:nvPr>
        </p:nvSpPr>
        <p:spPr>
          <a:xfrm>
            <a:off x="152400" y="2133600"/>
            <a:ext cx="11887200" cy="685800"/>
          </a:xfrm>
          <a:effectLst/>
        </p:spPr>
        <p:txBody>
          <a:bodyPr>
            <a:normAutofit/>
          </a:bodyPr>
          <a:lstStyle/>
          <a:p>
            <a:r>
              <a:rPr lang="en-US" altLang="en-US" sz="3200" b="1" dirty="0">
                <a:latin typeface="Inter" panose="020B0502030000000004" pitchFamily="34" charset="0"/>
              </a:rPr>
              <a:t> William Lee Wilbanks: </a:t>
            </a:r>
            <a:r>
              <a:rPr lang="en-US" altLang="en-US" sz="3200" b="1" dirty="0">
                <a:solidFill>
                  <a:srgbClr val="FFFF00"/>
                </a:solidFill>
                <a:latin typeface="Inter" panose="020B0502030000000004" pitchFamily="34" charset="0"/>
              </a:rPr>
              <a:t>“The New Obscenity”</a:t>
            </a:r>
          </a:p>
        </p:txBody>
      </p:sp>
      <p:sp>
        <p:nvSpPr>
          <p:cNvPr id="13323" name="Rectangle 11">
            <a:extLst>
              <a:ext uri="{FF2B5EF4-FFF2-40B4-BE49-F238E27FC236}">
                <a16:creationId xmlns:a16="http://schemas.microsoft.com/office/drawing/2014/main" id="{B09F1147-C22C-4A3F-9862-E628758589BD}"/>
              </a:ext>
            </a:extLst>
          </p:cNvPr>
          <p:cNvSpPr>
            <a:spLocks noChangeArrowheads="1"/>
          </p:cNvSpPr>
          <p:nvPr/>
        </p:nvSpPr>
        <p:spPr bwMode="auto">
          <a:xfrm>
            <a:off x="152400" y="2971800"/>
            <a:ext cx="11887200" cy="3428999"/>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Text Box 12">
            <a:extLst>
              <a:ext uri="{FF2B5EF4-FFF2-40B4-BE49-F238E27FC236}">
                <a16:creationId xmlns:a16="http://schemas.microsoft.com/office/drawing/2014/main" id="{CAE64D62-0012-40E5-B945-982DD1B96D2C}"/>
              </a:ext>
            </a:extLst>
          </p:cNvPr>
          <p:cNvSpPr txBox="1">
            <a:spLocks noChangeArrowheads="1"/>
          </p:cNvSpPr>
          <p:nvPr/>
        </p:nvSpPr>
        <p:spPr bwMode="auto">
          <a:xfrm>
            <a:off x="228600" y="3505200"/>
            <a:ext cx="117348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000" dirty="0">
                <a:latin typeface="Inter" panose="020B0502030000000004" pitchFamily="34" charset="0"/>
              </a:rPr>
              <a:t>“It’s not a four-letter word, but an oft-repeated statement that strikes at the very core of our humanity. The four words are:</a:t>
            </a:r>
            <a:br>
              <a:rPr lang="en-US" altLang="en-US" sz="3000" dirty="0">
                <a:latin typeface="Inter" panose="020B0502030000000004" pitchFamily="34" charset="0"/>
              </a:rPr>
            </a:br>
            <a:r>
              <a:rPr lang="en-US" altLang="en-US" sz="3000" dirty="0">
                <a:solidFill>
                  <a:srgbClr val="FFFF00"/>
                </a:solidFill>
                <a:latin typeface="Inter" panose="020B0502030000000004" pitchFamily="34" charset="0"/>
              </a:rPr>
              <a:t>“I can’t help myself” </a:t>
            </a:r>
            <a:r>
              <a:rPr lang="en-US" altLang="en-US" sz="3000" dirty="0">
                <a:latin typeface="Inter" panose="020B0502030000000004" pitchFamily="34" charset="0"/>
              </a:rPr>
              <a:t>…. By ignoring the idea that people face temptations that can – and should – be resisted, it denies the very quality that separates us from the animals.”</a:t>
            </a:r>
          </a:p>
        </p:txBody>
      </p:sp>
      <p:sp>
        <p:nvSpPr>
          <p:cNvPr id="12" name="TextBox 11">
            <a:extLst>
              <a:ext uri="{FF2B5EF4-FFF2-40B4-BE49-F238E27FC236}">
                <a16:creationId xmlns:a16="http://schemas.microsoft.com/office/drawing/2014/main" id="{C7BF7F9E-E31D-45C9-AE33-4D6755C65FEC}"/>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3323"/>
                                        </p:tgtEl>
                                        <p:attrNameLst>
                                          <p:attrName>style.visibility</p:attrName>
                                        </p:attrNameLst>
                                      </p:cBhvr>
                                      <p:to>
                                        <p:strVal val="visible"/>
                                      </p:to>
                                    </p:set>
                                    <p:animEffect transition="in" filter="blinds(horizontal)">
                                      <p:cBhvr>
                                        <p:cTn id="13" dur="500"/>
                                        <p:tgtEl>
                                          <p:spTgt spid="13323"/>
                                        </p:tgtEl>
                                      </p:cBhvr>
                                    </p:animEffect>
                                  </p:childTnLst>
                                </p:cTn>
                              </p:par>
                              <p:par>
                                <p:cTn id="14" presetID="3" presetClass="entr" presetSubtype="10" fill="hold" nodeType="withEffect">
                                  <p:stCondLst>
                                    <p:cond delay="0"/>
                                  </p:stCondLst>
                                  <p:childTnLst>
                                    <p:set>
                                      <p:cBhvr>
                                        <p:cTn id="15" dur="1" fill="hold">
                                          <p:stCondLst>
                                            <p:cond delay="0"/>
                                          </p:stCondLst>
                                        </p:cTn>
                                        <p:tgtEl>
                                          <p:spTgt spid="13324">
                                            <p:txEl>
                                              <p:pRg st="0" end="0"/>
                                            </p:txEl>
                                          </p:spTgt>
                                        </p:tgtEl>
                                        <p:attrNameLst>
                                          <p:attrName>style.visibility</p:attrName>
                                        </p:attrNameLst>
                                      </p:cBhvr>
                                      <p:to>
                                        <p:strVal val="visible"/>
                                      </p:to>
                                    </p:set>
                                    <p:animEffect transition="in" filter="blinds(horizontal)">
                                      <p:cBhvr>
                                        <p:cTn id="16" dur="500"/>
                                        <p:tgtEl>
                                          <p:spTgt spid="133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7D133108-E6F4-442A-958A-D70CF30D3F6A}"/>
              </a:ext>
            </a:extLst>
          </p:cNvPr>
          <p:cNvSpPr>
            <a:spLocks noGrp="1" noChangeArrowheads="1"/>
          </p:cNvSpPr>
          <p:nvPr>
            <p:ph idx="1"/>
          </p:nvPr>
        </p:nvSpPr>
        <p:spPr>
          <a:xfrm>
            <a:off x="152400" y="2133600"/>
            <a:ext cx="8229600" cy="685800"/>
          </a:xfrm>
          <a:effectLst/>
        </p:spPr>
        <p:txBody>
          <a:bodyPr>
            <a:normAutofit/>
          </a:bodyPr>
          <a:lstStyle/>
          <a:p>
            <a:r>
              <a:rPr lang="en-US" altLang="en-US" sz="3200" b="1" dirty="0">
                <a:latin typeface="Inter" panose="020B0502030000000004" pitchFamily="34" charset="0"/>
              </a:rPr>
              <a:t> Human beings are subjects that act</a:t>
            </a:r>
            <a:endParaRPr lang="en-US" altLang="en-US" sz="3200" b="1" dirty="0">
              <a:solidFill>
                <a:schemeClr val="accent2"/>
              </a:solidFill>
              <a:latin typeface="Inter" panose="020B0502030000000004" pitchFamily="34" charset="0"/>
            </a:endParaRPr>
          </a:p>
        </p:txBody>
      </p:sp>
      <p:pic>
        <p:nvPicPr>
          <p:cNvPr id="14346" name="Picture 10">
            <a:extLst>
              <a:ext uri="{FF2B5EF4-FFF2-40B4-BE49-F238E27FC236}">
                <a16:creationId xmlns:a16="http://schemas.microsoft.com/office/drawing/2014/main" id="{23D74D38-AF8E-44F7-9ADB-69EA43FAFB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92623"/>
            <a:ext cx="2209800" cy="1754841"/>
          </a:xfrm>
          <a:prstGeom prst="rect">
            <a:avLst/>
          </a:prstGeom>
          <a:noFill/>
          <a:extLst>
            <a:ext uri="{909E8E84-426E-40DD-AFC4-6F175D3DCCD1}">
              <a14:hiddenFill xmlns:a14="http://schemas.microsoft.com/office/drawing/2010/main">
                <a:solidFill>
                  <a:srgbClr val="FFFFFF"/>
                </a:solidFill>
              </a14:hiddenFill>
            </a:ext>
          </a:extLst>
        </p:spPr>
      </p:pic>
      <p:sp>
        <p:nvSpPr>
          <p:cNvPr id="14347" name="Rectangle 11">
            <a:extLst>
              <a:ext uri="{FF2B5EF4-FFF2-40B4-BE49-F238E27FC236}">
                <a16:creationId xmlns:a16="http://schemas.microsoft.com/office/drawing/2014/main" id="{4DD17FE8-1EA7-4F79-A815-25CB8DD273F1}"/>
              </a:ext>
            </a:extLst>
          </p:cNvPr>
          <p:cNvSpPr>
            <a:spLocks noChangeArrowheads="1"/>
          </p:cNvSpPr>
          <p:nvPr/>
        </p:nvSpPr>
        <p:spPr bwMode="auto">
          <a:xfrm>
            <a:off x="2362200" y="2883451"/>
            <a:ext cx="9677399" cy="1764013"/>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Text Box 12">
            <a:extLst>
              <a:ext uri="{FF2B5EF4-FFF2-40B4-BE49-F238E27FC236}">
                <a16:creationId xmlns:a16="http://schemas.microsoft.com/office/drawing/2014/main" id="{CBCA3E72-9E4C-4C48-853A-1070C434D772}"/>
              </a:ext>
            </a:extLst>
          </p:cNvPr>
          <p:cNvSpPr txBox="1">
            <a:spLocks noChangeArrowheads="1"/>
          </p:cNvSpPr>
          <p:nvPr/>
        </p:nvSpPr>
        <p:spPr bwMode="auto">
          <a:xfrm>
            <a:off x="2438400" y="3124200"/>
            <a:ext cx="952500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500" dirty="0">
                <a:latin typeface="Inter" panose="020B0502030000000004" pitchFamily="34" charset="0"/>
              </a:rPr>
              <a:t>“So </a:t>
            </a:r>
            <a:r>
              <a:rPr lang="en-US" altLang="en-US" sz="2500" b="1" dirty="0">
                <a:solidFill>
                  <a:srgbClr val="FFFF00"/>
                </a:solidFill>
                <a:latin typeface="Inter" panose="020B0502030000000004" pitchFamily="34" charset="0"/>
              </a:rPr>
              <a:t>God created man in His own image</a:t>
            </a:r>
            <a:r>
              <a:rPr lang="en-US" altLang="en-US" sz="2500" dirty="0">
                <a:latin typeface="Inter" panose="020B0502030000000004" pitchFamily="34" charset="0"/>
              </a:rPr>
              <a:t>; in the image of God</a:t>
            </a:r>
            <a:br>
              <a:rPr lang="en-US" altLang="en-US" sz="2500" dirty="0">
                <a:latin typeface="Inter" panose="020B0502030000000004" pitchFamily="34" charset="0"/>
              </a:rPr>
            </a:br>
            <a:r>
              <a:rPr lang="en-US" altLang="en-US" sz="2500" dirty="0">
                <a:latin typeface="Inter" panose="020B0502030000000004" pitchFamily="34" charset="0"/>
              </a:rPr>
              <a:t>He created him; male and female He created them.”</a:t>
            </a:r>
            <a:br>
              <a:rPr lang="en-US" altLang="en-US" sz="2500" dirty="0">
                <a:latin typeface="Inter" panose="020B0502030000000004" pitchFamily="34" charset="0"/>
              </a:rPr>
            </a:br>
            <a:r>
              <a:rPr lang="en-US" altLang="en-US" sz="2500" b="1" dirty="0">
                <a:latin typeface="Inter" panose="020B0502030000000004" pitchFamily="34" charset="0"/>
              </a:rPr>
              <a:t>Genesis 1:27</a:t>
            </a:r>
          </a:p>
        </p:txBody>
      </p:sp>
      <p:sp>
        <p:nvSpPr>
          <p:cNvPr id="14349" name="Text Box 13">
            <a:extLst>
              <a:ext uri="{FF2B5EF4-FFF2-40B4-BE49-F238E27FC236}">
                <a16:creationId xmlns:a16="http://schemas.microsoft.com/office/drawing/2014/main" id="{CE1FDFD7-2A4F-4EE1-B855-5F0C024DC074}"/>
              </a:ext>
            </a:extLst>
          </p:cNvPr>
          <p:cNvSpPr txBox="1">
            <a:spLocks noChangeArrowheads="1"/>
          </p:cNvSpPr>
          <p:nvPr/>
        </p:nvSpPr>
        <p:spPr bwMode="auto">
          <a:xfrm>
            <a:off x="152400" y="4768840"/>
            <a:ext cx="1188719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100" dirty="0">
                <a:latin typeface="Inter" panose="020B0502030000000004" pitchFamily="34" charset="0"/>
              </a:rPr>
              <a:t>“For You have made him a little lower than the angels,  And </a:t>
            </a:r>
            <a:r>
              <a:rPr lang="en-US" altLang="en-US" sz="2100" b="1" dirty="0">
                <a:solidFill>
                  <a:srgbClr val="FFFF00"/>
                </a:solidFill>
                <a:latin typeface="Inter" panose="020B0502030000000004" pitchFamily="34" charset="0"/>
              </a:rPr>
              <a:t>You have crowned him with glory and honor</a:t>
            </a:r>
            <a:r>
              <a:rPr lang="en-US" altLang="en-US" sz="2100" dirty="0">
                <a:latin typeface="Inter" panose="020B0502030000000004" pitchFamily="34" charset="0"/>
              </a:rPr>
              <a:t>. You have made him to have dominion over the works of Your hands;</a:t>
            </a:r>
            <a:br>
              <a:rPr lang="en-US" altLang="en-US" sz="2100" dirty="0">
                <a:latin typeface="Inter" panose="020B0502030000000004" pitchFamily="34" charset="0"/>
              </a:rPr>
            </a:br>
            <a:r>
              <a:rPr lang="en-US" altLang="en-US" sz="2100" dirty="0">
                <a:latin typeface="Inter" panose="020B0502030000000004" pitchFamily="34" charset="0"/>
              </a:rPr>
              <a:t>You have put all things under his feet, All sheep and oxen —  Even the beasts of the field, The birds of the air, And the fish of the sea That pass through the paths of the seas.”</a:t>
            </a:r>
            <a:br>
              <a:rPr lang="en-US" altLang="en-US" sz="2100" dirty="0">
                <a:latin typeface="Inter" panose="020B0502030000000004" pitchFamily="34" charset="0"/>
              </a:rPr>
            </a:br>
            <a:r>
              <a:rPr lang="en-US" altLang="en-US" sz="2100" b="1" dirty="0">
                <a:latin typeface="Inter" panose="020B0502030000000004" pitchFamily="34" charset="0"/>
              </a:rPr>
              <a:t>Psalms 8:5-8</a:t>
            </a:r>
          </a:p>
        </p:txBody>
      </p:sp>
      <p:sp>
        <p:nvSpPr>
          <p:cNvPr id="14" name="TextBox 13">
            <a:extLst>
              <a:ext uri="{FF2B5EF4-FFF2-40B4-BE49-F238E27FC236}">
                <a16:creationId xmlns:a16="http://schemas.microsoft.com/office/drawing/2014/main" id="{65440DC1-CC6F-460D-A370-3F45B78CB0C8}"/>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7" name="Rectangle 2">
            <a:extLst>
              <a:ext uri="{FF2B5EF4-FFF2-40B4-BE49-F238E27FC236}">
                <a16:creationId xmlns:a16="http://schemas.microsoft.com/office/drawing/2014/main" id="{95674C2E-99E5-4810-B7B9-7A0C5C177E1B}"/>
              </a:ext>
            </a:extLst>
          </p:cNvPr>
          <p:cNvSpPr>
            <a:spLocks noGrp="1" noChangeArrowheads="1"/>
          </p:cNvSpPr>
          <p:nvPr>
            <p:ph type="title"/>
          </p:nvPr>
        </p:nvSpPr>
        <p:spPr>
          <a:xfrm>
            <a:off x="0" y="152400"/>
            <a:ext cx="12192000" cy="1524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Responsibility Cannot Be Separated From Free Moral Agency</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4346"/>
                                        </p:tgtEl>
                                        <p:attrNameLst>
                                          <p:attrName>style.visibility</p:attrName>
                                        </p:attrNameLst>
                                      </p:cBhvr>
                                      <p:to>
                                        <p:strVal val="visible"/>
                                      </p:to>
                                    </p:set>
                                    <p:animEffect transition="in" filter="fade">
                                      <p:cBhvr>
                                        <p:cTn id="13" dur="2000"/>
                                        <p:tgtEl>
                                          <p:spTgt spid="14346"/>
                                        </p:tgtEl>
                                      </p:cBhvr>
                                    </p:animEffect>
                                  </p:childTnLst>
                                </p:cTn>
                              </p:par>
                            </p:childTnLst>
                          </p:cTn>
                        </p:par>
                        <p:par>
                          <p:cTn id="14" fill="hold" nodeType="afterGroup">
                            <p:stCondLst>
                              <p:cond delay="2000"/>
                            </p:stCondLst>
                            <p:childTnLst>
                              <p:par>
                                <p:cTn id="15" presetID="3" presetClass="entr" presetSubtype="10" fill="hold" nodeType="afterEffect">
                                  <p:stCondLst>
                                    <p:cond delay="0"/>
                                  </p:stCondLst>
                                  <p:childTnLst>
                                    <p:set>
                                      <p:cBhvr>
                                        <p:cTn id="16" dur="1" fill="hold">
                                          <p:stCondLst>
                                            <p:cond delay="0"/>
                                          </p:stCondLst>
                                        </p:cTn>
                                        <p:tgtEl>
                                          <p:spTgt spid="14347"/>
                                        </p:tgtEl>
                                        <p:attrNameLst>
                                          <p:attrName>style.visibility</p:attrName>
                                        </p:attrNameLst>
                                      </p:cBhvr>
                                      <p:to>
                                        <p:strVal val="visible"/>
                                      </p:to>
                                    </p:set>
                                    <p:animEffect transition="in" filter="blinds(horizontal)">
                                      <p:cBhvr>
                                        <p:cTn id="17" dur="500"/>
                                        <p:tgtEl>
                                          <p:spTgt spid="1434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4348"/>
                                        </p:tgtEl>
                                        <p:attrNameLst>
                                          <p:attrName>style.visibility</p:attrName>
                                        </p:attrNameLst>
                                      </p:cBhvr>
                                      <p:to>
                                        <p:strVal val="visible"/>
                                      </p:to>
                                    </p:set>
                                    <p:animEffect transition="in" filter="blinds(horizontal)">
                                      <p:cBhvr>
                                        <p:cTn id="20" dur="500"/>
                                        <p:tgtEl>
                                          <p:spTgt spid="1434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349"/>
                                        </p:tgtEl>
                                        <p:attrNameLst>
                                          <p:attrName>style.visibility</p:attrName>
                                        </p:attrNameLst>
                                      </p:cBhvr>
                                      <p:to>
                                        <p:strVal val="visible"/>
                                      </p:to>
                                    </p:set>
                                    <p:anim calcmode="lin" valueType="num">
                                      <p:cBhvr>
                                        <p:cTn id="25" dur="500" fill="hold"/>
                                        <p:tgtEl>
                                          <p:spTgt spid="14349"/>
                                        </p:tgtEl>
                                        <p:attrNameLst>
                                          <p:attrName>ppt_w</p:attrName>
                                        </p:attrNameLst>
                                      </p:cBhvr>
                                      <p:tavLst>
                                        <p:tav tm="0">
                                          <p:val>
                                            <p:fltVal val="0"/>
                                          </p:val>
                                        </p:tav>
                                        <p:tav tm="100000">
                                          <p:val>
                                            <p:strVal val="#ppt_w"/>
                                          </p:val>
                                        </p:tav>
                                      </p:tavLst>
                                    </p:anim>
                                    <p:anim calcmode="lin" valueType="num">
                                      <p:cBhvr>
                                        <p:cTn id="26" dur="500" fill="hold"/>
                                        <p:tgtEl>
                                          <p:spTgt spid="143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8" grpId="0"/>
      <p:bldP spid="143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81ED8F3E-BD46-4305-B5A8-EA58A35F458C}"/>
              </a:ext>
            </a:extLst>
          </p:cNvPr>
          <p:cNvSpPr>
            <a:spLocks noGrp="1" noChangeArrowheads="1"/>
          </p:cNvSpPr>
          <p:nvPr>
            <p:ph idx="1"/>
          </p:nvPr>
        </p:nvSpPr>
        <p:spPr>
          <a:xfrm>
            <a:off x="133350" y="2286000"/>
            <a:ext cx="11925300" cy="4220526"/>
          </a:xfrm>
          <a:effectLst/>
        </p:spPr>
        <p:txBody>
          <a:bodyPr>
            <a:normAutofit/>
          </a:bodyPr>
          <a:lstStyle/>
          <a:p>
            <a:r>
              <a:rPr lang="en-US" altLang="en-US" sz="3200" b="1" dirty="0">
                <a:latin typeface="Inter" panose="020B0502030000000004" pitchFamily="34" charset="0"/>
              </a:rPr>
              <a:t> Some behaviors do come to involve medical factors and</a:t>
            </a:r>
            <a:br>
              <a:rPr lang="en-US" altLang="en-US" sz="3200" b="1" dirty="0">
                <a:latin typeface="Inter" panose="020B0502030000000004" pitchFamily="34" charset="0"/>
              </a:rPr>
            </a:br>
            <a:r>
              <a:rPr lang="en-US" altLang="en-US" sz="3200" b="1" dirty="0">
                <a:latin typeface="Inter" panose="020B0502030000000004" pitchFamily="34" charset="0"/>
              </a:rPr>
              <a:t> physical compulsions</a:t>
            </a:r>
          </a:p>
          <a:p>
            <a:pPr lvl="1"/>
            <a:r>
              <a:rPr lang="en-US" altLang="en-US" sz="3000" dirty="0">
                <a:latin typeface="Inter" panose="020B0502030000000004" pitchFamily="34" charset="0"/>
              </a:rPr>
              <a:t> These rarely arise if certain choices</a:t>
            </a:r>
            <a:br>
              <a:rPr lang="en-US" altLang="en-US" sz="3000" dirty="0">
                <a:latin typeface="Inter" panose="020B0502030000000004" pitchFamily="34" charset="0"/>
              </a:rPr>
            </a:br>
            <a:r>
              <a:rPr lang="en-US" altLang="en-US" sz="3000" dirty="0">
                <a:latin typeface="Inter" panose="020B0502030000000004" pitchFamily="34" charset="0"/>
              </a:rPr>
              <a:t>  have not been made earlier</a:t>
            </a:r>
          </a:p>
          <a:p>
            <a:pPr lvl="2"/>
            <a:r>
              <a:rPr lang="en-US" altLang="en-US" sz="2600" dirty="0">
                <a:latin typeface="Inter" panose="020B0502030000000004" pitchFamily="34" charset="0"/>
              </a:rPr>
              <a:t> </a:t>
            </a:r>
            <a:r>
              <a:rPr lang="en-US" altLang="en-US" sz="2800" dirty="0">
                <a:latin typeface="Inter" panose="020B0502030000000004" pitchFamily="34" charset="0"/>
              </a:rPr>
              <a:t>Drug addiction</a:t>
            </a:r>
          </a:p>
          <a:p>
            <a:pPr lvl="2"/>
            <a:r>
              <a:rPr lang="en-US" altLang="en-US" sz="2800" dirty="0">
                <a:latin typeface="Inter" panose="020B0502030000000004" pitchFamily="34" charset="0"/>
              </a:rPr>
              <a:t> Suicide</a:t>
            </a:r>
          </a:p>
          <a:p>
            <a:pPr lvl="2"/>
            <a:r>
              <a:rPr lang="en-US" altLang="en-US" sz="2800" dirty="0">
                <a:latin typeface="Inter" panose="020B0502030000000004" pitchFamily="34" charset="0"/>
              </a:rPr>
              <a:t> Smoking</a:t>
            </a:r>
          </a:p>
          <a:p>
            <a:pPr lvl="3">
              <a:buFontTx/>
              <a:buNone/>
            </a:pPr>
            <a:endParaRPr lang="en-US" altLang="en-US" sz="2200" dirty="0">
              <a:solidFill>
                <a:schemeClr val="tx2"/>
              </a:solidFill>
              <a:latin typeface="Inter" panose="020B0502030000000004" pitchFamily="34" charset="0"/>
            </a:endParaRPr>
          </a:p>
        </p:txBody>
      </p:sp>
      <p:pic>
        <p:nvPicPr>
          <p:cNvPr id="15373" name="Picture 13">
            <a:extLst>
              <a:ext uri="{FF2B5EF4-FFF2-40B4-BE49-F238E27FC236}">
                <a16:creationId xmlns:a16="http://schemas.microsoft.com/office/drawing/2014/main" id="{9E9611B9-0DCD-44C5-AAA3-AEA404ED1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2895600"/>
            <a:ext cx="4286250" cy="3514725"/>
          </a:xfrm>
          <a:prstGeom prst="rect">
            <a:avLst/>
          </a:prstGeom>
          <a:noFill/>
          <a:extLst>
            <a:ext uri="{909E8E84-426E-40DD-AFC4-6F175D3DCCD1}">
              <a14:hiddenFill xmlns:a14="http://schemas.microsoft.com/office/drawing/2010/main">
                <a:solidFill>
                  <a:srgbClr val="FFFFFF"/>
                </a:solidFill>
              </a14:hiddenFill>
            </a:ext>
          </a:extLst>
        </p:spPr>
      </p:pic>
      <p:sp>
        <p:nvSpPr>
          <p:cNvPr id="15374" name="Rectangle 14">
            <a:extLst>
              <a:ext uri="{FF2B5EF4-FFF2-40B4-BE49-F238E27FC236}">
                <a16:creationId xmlns:a16="http://schemas.microsoft.com/office/drawing/2014/main" id="{420CE25F-DC66-48AC-A3A5-11539B6348DD}"/>
              </a:ext>
            </a:extLst>
          </p:cNvPr>
          <p:cNvSpPr>
            <a:spLocks noChangeArrowheads="1"/>
          </p:cNvSpPr>
          <p:nvPr/>
        </p:nvSpPr>
        <p:spPr bwMode="auto">
          <a:xfrm>
            <a:off x="3733800" y="4953000"/>
            <a:ext cx="4038600" cy="14478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Text Box 15">
            <a:extLst>
              <a:ext uri="{FF2B5EF4-FFF2-40B4-BE49-F238E27FC236}">
                <a16:creationId xmlns:a16="http://schemas.microsoft.com/office/drawing/2014/main" id="{0C38FFDC-6279-46D5-8291-C3FFC96A3590}"/>
              </a:ext>
            </a:extLst>
          </p:cNvPr>
          <p:cNvSpPr txBox="1">
            <a:spLocks noChangeArrowheads="1"/>
          </p:cNvSpPr>
          <p:nvPr/>
        </p:nvSpPr>
        <p:spPr bwMode="auto">
          <a:xfrm>
            <a:off x="3733800" y="4953000"/>
            <a:ext cx="405781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dirty="0">
                <a:solidFill>
                  <a:srgbClr val="000000"/>
                </a:solidFill>
                <a:latin typeface="Inter" panose="020B0502030000000004" pitchFamily="34" charset="0"/>
              </a:rPr>
              <a:t>“But put on the Lord Jesus Christ, and make no provision for the flesh, to fulfill its lusts.” </a:t>
            </a:r>
            <a:r>
              <a:rPr lang="en-US" altLang="en-US" sz="2000" b="1" dirty="0">
                <a:solidFill>
                  <a:srgbClr val="000000"/>
                </a:solidFill>
                <a:latin typeface="Inter" panose="020B0502030000000004" pitchFamily="34" charset="0"/>
              </a:rPr>
              <a:t>Romans 13:14</a:t>
            </a:r>
          </a:p>
        </p:txBody>
      </p:sp>
      <p:sp>
        <p:nvSpPr>
          <p:cNvPr id="13" name="TextBox 12">
            <a:extLst>
              <a:ext uri="{FF2B5EF4-FFF2-40B4-BE49-F238E27FC236}">
                <a16:creationId xmlns:a16="http://schemas.microsoft.com/office/drawing/2014/main" id="{FEAF4BDF-D841-435B-BE82-3DD343353465}"/>
              </a:ext>
            </a:extLst>
          </p:cNvPr>
          <p:cNvSpPr txBox="1"/>
          <p:nvPr/>
        </p:nvSpPr>
        <p:spPr>
          <a:xfrm>
            <a:off x="0" y="6550223"/>
            <a:ext cx="12192000" cy="307777"/>
          </a:xfrm>
          <a:prstGeom prst="rect">
            <a:avLst/>
          </a:prstGeom>
          <a:solidFill>
            <a:srgbClr val="000000"/>
          </a:solidFill>
        </p:spPr>
        <p:txBody>
          <a:bodyPr wrap="square" rtlCol="0">
            <a:spAutoFit/>
          </a:bodyPr>
          <a:lstStyle/>
          <a:p>
            <a:r>
              <a:rPr lang="en-US" sz="1400" dirty="0">
                <a:latin typeface="Inter" panose="020B0502030000000004" pitchFamily="34" charset="0"/>
                <a:ea typeface="Inter" panose="020B0502030000000004" pitchFamily="34" charset="0"/>
              </a:rPr>
              <a:t>Richie Thetford																		            www.thetfordcountry.com</a:t>
            </a:r>
          </a:p>
        </p:txBody>
      </p:sp>
      <p:sp>
        <p:nvSpPr>
          <p:cNvPr id="16" name="Rectangle 2">
            <a:extLst>
              <a:ext uri="{FF2B5EF4-FFF2-40B4-BE49-F238E27FC236}">
                <a16:creationId xmlns:a16="http://schemas.microsoft.com/office/drawing/2014/main" id="{69BE9330-4307-427D-BFCA-4F4CA9D8CD6C}"/>
              </a:ext>
            </a:extLst>
          </p:cNvPr>
          <p:cNvSpPr>
            <a:spLocks noGrp="1" noChangeArrowheads="1"/>
          </p:cNvSpPr>
          <p:nvPr>
            <p:ph type="title"/>
          </p:nvPr>
        </p:nvSpPr>
        <p:spPr>
          <a:xfrm>
            <a:off x="0" y="152400"/>
            <a:ext cx="12192000" cy="1524000"/>
          </a:xfrm>
          <a:effectLst>
            <a:outerShdw dist="35921" dir="2700000" algn="ctr" rotWithShape="0">
              <a:srgbClr val="000000"/>
            </a:outerShdw>
          </a:effectLst>
        </p:spPr>
        <p:txBody>
          <a:bodyPr>
            <a:noAutofit/>
          </a:bodyPr>
          <a:lstStyle/>
          <a:p>
            <a:pPr algn="ctr"/>
            <a:r>
              <a:rPr lang="en-US" altLang="en-US" sz="4800" b="1" dirty="0">
                <a:latin typeface="Inter" panose="020B0502030000000004" pitchFamily="34" charset="0"/>
              </a:rPr>
              <a:t>Considerations That Can Help</a:t>
            </a:r>
            <a:br>
              <a:rPr lang="en-US" altLang="en-US" sz="4800" b="1" dirty="0">
                <a:latin typeface="Inter" panose="020B0502030000000004" pitchFamily="34" charset="0"/>
              </a:rPr>
            </a:br>
            <a:r>
              <a:rPr lang="en-US" altLang="en-US" sz="4800" b="1" dirty="0">
                <a:latin typeface="Inter" panose="020B0502030000000004" pitchFamily="34" charset="0"/>
              </a:rPr>
              <a:t>Our Thinking</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15373"/>
                                        </p:tgtEl>
                                        <p:attrNameLst>
                                          <p:attrName>style.visibility</p:attrName>
                                        </p:attrNameLst>
                                      </p:cBhvr>
                                      <p:to>
                                        <p:strVal val="visible"/>
                                      </p:to>
                                    </p:set>
                                    <p:animEffect transition="in" filter="fade">
                                      <p:cBhvr>
                                        <p:cTn id="16" dur="2000"/>
                                        <p:tgtEl>
                                          <p:spTgt spid="1537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dissolve">
                                      <p:cBhvr>
                                        <p:cTn id="21" dur="500"/>
                                        <p:tgtEl>
                                          <p:spTgt spid="1536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5363">
                                            <p:txEl>
                                              <p:pRg st="3" end="3"/>
                                            </p:txEl>
                                          </p:spTgt>
                                        </p:tgtEl>
                                        <p:attrNameLst>
                                          <p:attrName>style.visibility</p:attrName>
                                        </p:attrNameLst>
                                      </p:cBhvr>
                                      <p:to>
                                        <p:strVal val="visible"/>
                                      </p:to>
                                    </p:set>
                                    <p:animEffect transition="in" filter="dissolve">
                                      <p:cBhvr>
                                        <p:cTn id="26" dur="500"/>
                                        <p:tgtEl>
                                          <p:spTgt spid="1536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Effect transition="in" filter="dissolve">
                                      <p:cBhvr>
                                        <p:cTn id="31" dur="500"/>
                                        <p:tgtEl>
                                          <p:spTgt spid="15363">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15374"/>
                                        </p:tgtEl>
                                        <p:attrNameLst>
                                          <p:attrName>style.visibility</p:attrName>
                                        </p:attrNameLst>
                                      </p:cBhvr>
                                      <p:to>
                                        <p:strVal val="visible"/>
                                      </p:to>
                                    </p:set>
                                    <p:animEffect transition="in" filter="blinds(horizontal)">
                                      <p:cBhvr>
                                        <p:cTn id="36" dur="500"/>
                                        <p:tgtEl>
                                          <p:spTgt spid="15374"/>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5375"/>
                                        </p:tgtEl>
                                        <p:attrNameLst>
                                          <p:attrName>style.visibility</p:attrName>
                                        </p:attrNameLst>
                                      </p:cBhvr>
                                      <p:to>
                                        <p:strVal val="visible"/>
                                      </p:to>
                                    </p:set>
                                    <p:animEffect transition="in" filter="blinds(horizontal)">
                                      <p:cBhvr>
                                        <p:cTn id="39" dur="5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394</TotalTime>
  <Words>1361</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Century Gothic</vt:lpstr>
      <vt:lpstr>Inter</vt:lpstr>
      <vt:lpstr>Inter Medium</vt:lpstr>
      <vt:lpstr>Wingdings 2</vt:lpstr>
      <vt:lpstr>Quotable</vt:lpstr>
      <vt:lpstr>Taking Responsibility For Our Actions</vt:lpstr>
      <vt:lpstr>Introduction</vt:lpstr>
      <vt:lpstr>Introduction</vt:lpstr>
      <vt:lpstr>Responsible For Our Own Sins</vt:lpstr>
      <vt:lpstr>Responsible For Our Own Sins</vt:lpstr>
      <vt:lpstr>Responsible For Our Own Sins</vt:lpstr>
      <vt:lpstr>Responsibility Cannot Be Separated From Free Moral Agency</vt:lpstr>
      <vt:lpstr>Responsibility Cannot Be Separated From Free Moral Agency</vt:lpstr>
      <vt:lpstr>Considerations That Can Help Our Thinking</vt:lpstr>
      <vt:lpstr>Considerations That Can Help Our Thinking</vt:lpstr>
      <vt:lpstr>Considerations That Can Help Our Thinking</vt:lpstr>
      <vt:lpstr>Considerations That Can Help Our Thinking</vt:lpstr>
      <vt:lpstr>Conclusion</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Responsibility For Our Actions</dc:title>
  <dc:creator>HP Authorized Customer</dc:creator>
  <cp:lastModifiedBy>Richard Thetford</cp:lastModifiedBy>
  <cp:revision>41</cp:revision>
  <dcterms:created xsi:type="dcterms:W3CDTF">2009-02-27T17:50:27Z</dcterms:created>
  <dcterms:modified xsi:type="dcterms:W3CDTF">2025-02-09T21:12:49Z</dcterms:modified>
</cp:coreProperties>
</file>